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chemeClr val="accent3">
                  <a:satOff val="9881"/>
                  <a:lumOff val="-13155"/>
                  <a:alpha val="85000"/>
                </a:schemeClr>
              </a:solidFill>
              <a:prstDash val="solid"/>
              <a:miter lim="400000"/>
            </a:ln>
          </a:top>
          <a:bottom>
            <a:ln w="12700" cap="flat">
              <a:solidFill>
                <a:schemeClr val="accent3">
                  <a:satOff val="9881"/>
                  <a:lumOff val="-13155"/>
                  <a:alpha val="85000"/>
                </a:schemeClr>
              </a:solidFill>
              <a:prstDash val="solid"/>
              <a:miter lim="400000"/>
            </a:ln>
          </a:bottom>
          <a:insideH>
            <a:ln w="12700" cap="flat">
              <a:solidFill>
                <a:schemeClr val="accent3">
                  <a:satOff val="9881"/>
                  <a:lumOff val="-13155"/>
                  <a:alpha val="85000"/>
                </a:schemeClr>
              </a:solidFill>
              <a:prstDash val="solid"/>
              <a:miter lim="400000"/>
            </a:ln>
          </a:insideH>
          <a:insideV>
            <a:ln w="12700" cap="flat">
              <a:solidFill>
                <a:srgbClr val="87660E">
                  <a:alpha val="85000"/>
                </a:srgbClr>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chemeClr val="accent3">
                  <a:satOff val="9881"/>
                  <a:lumOff val="-13155"/>
                </a:schemeClr>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chemeClr val="accent3">
                  <a:satOff val="9881"/>
                  <a:lumOff val="-13155"/>
                </a:schemeClr>
              </a:solidFill>
              <a:prstDash val="solid"/>
              <a:miter lim="400000"/>
            </a:ln>
          </a:top>
          <a:bottom>
            <a:ln w="12700" cap="flat">
              <a:solidFill>
                <a:schemeClr val="accent3">
                  <a:satOff val="9881"/>
                  <a:lumOff val="-13155"/>
                </a:schemeClr>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chemeClr val="accent3">
                  <a:satOff val="9881"/>
                  <a:lumOff val="-13155"/>
                </a:schemeClr>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fill>
          <a:noFill/>
        </a:fill>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ph type="sldImg"/>
          </p:nvPr>
        </p:nvSpPr>
        <p:spPr>
          <a:xfrm>
            <a:off x="1143000" y="685800"/>
            <a:ext cx="4572000" cy="3429000"/>
          </a:xfrm>
          <a:prstGeom prst="rect">
            <a:avLst/>
          </a:prstGeom>
        </p:spPr>
        <p:txBody>
          <a:bodyPr/>
          <a:lstStyle/>
          <a:p>
            <a:pPr/>
          </a:p>
        </p:txBody>
      </p:sp>
      <p:sp>
        <p:nvSpPr>
          <p:cNvPr id="165" name="Shape 1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A- For our presentation, the question we chose was ‘how do we use polynomials and like terms in architecture’.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L- I am very interested in architecture, and I thought it would be a good way to integrate my interests into a math project.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A- Mathematics are a big part of architecture. From buying supplies, to cutting and measuring materials. For our project, we chose to focus on floor plans.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r>
              <a:t>A- So, in a floor plan, they use like terms to calculate the perimeter and area of a building. In a non-rectangular shaped room, they need to use like terms for the perimeter. </a:t>
            </a:r>
          </a:p>
          <a:p>
            <a:pPr/>
          </a:p>
          <a:p>
            <a:pPr/>
            <a:r>
              <a:t>L- We have a few examples of floor plans. They all use polynomials in their calculations.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r>
              <a:t>A- As you can see, we have lots of evidence to suggest that polynomials and like terms are used in architecture. But to prove our theory even more, we have an experiment for you. </a:t>
            </a:r>
          </a:p>
          <a:p>
            <a:pPr/>
          </a:p>
          <a:p>
            <a:pPr/>
            <a:r>
              <a:t>L- I am going to AirDrop you an image of a floor plan. Calculate the perimeter, and the first person to come up with the area of the shape, wins!</a:t>
            </a:r>
          </a:p>
          <a:p>
            <a:pPr/>
          </a:p>
          <a:p>
            <a:pPr/>
            <a:r>
              <a:t>(Wait for everyone to finish)</a:t>
            </a:r>
          </a:p>
          <a:p>
            <a:pPr/>
          </a:p>
          <a:p>
            <a:pPr/>
            <a:r>
              <a:t>A- Correct, the area of the shape is 315cm^2. </a:t>
            </a:r>
          </a:p>
          <a:p>
            <a:pPr/>
          </a:p>
          <a:p>
            <a:pPr/>
            <a:r>
              <a:t>L- You all just used like terms and polynomials to solve that!</a:t>
            </a:r>
          </a:p>
          <a:p>
            <a:pPr/>
          </a:p>
          <a:p>
            <a:pPr/>
            <a:r>
              <a:t>A- So in conclusion, polynomials and like terms are used a lot in architecture.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Title Text"/>
          <p:cNvSpPr txBox="1"/>
          <p:nvPr>
            <p:ph type="title"/>
          </p:nvPr>
        </p:nvSpPr>
        <p:spPr>
          <a:xfrm>
            <a:off x="1422400" y="5245100"/>
            <a:ext cx="10541000" cy="26289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13" name="Body Level One…"/>
          <p:cNvSpPr txBox="1"/>
          <p:nvPr>
            <p:ph type="body" sz="quarter"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xfrm>
            <a:off x="6349999" y="9474200"/>
            <a:ext cx="312015" cy="299822"/>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 name="Line"/>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16"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117" name="Image"/>
          <p:cNvSpPr/>
          <p:nvPr>
            <p:ph type="pic" sz="quarter" idx="13"/>
          </p:nvPr>
        </p:nvSpPr>
        <p:spPr>
          <a:xfrm>
            <a:off x="8597900" y="4356100"/>
            <a:ext cx="4038600" cy="3911600"/>
          </a:xfrm>
          <a:prstGeom prst="rect">
            <a:avLst/>
          </a:prstGeom>
        </p:spPr>
        <p:txBody>
          <a:bodyPr lIns="91439" tIns="45719" rIns="91439" bIns="45719" anchor="t">
            <a:noAutofit/>
          </a:bodyPr>
          <a:lstStyle/>
          <a:p>
            <a:pPr/>
          </a:p>
        </p:txBody>
      </p:sp>
      <p:sp>
        <p:nvSpPr>
          <p:cNvPr id="118" name="Image"/>
          <p:cNvSpPr/>
          <p:nvPr>
            <p:ph type="pic" idx="14"/>
          </p:nvPr>
        </p:nvSpPr>
        <p:spPr>
          <a:xfrm>
            <a:off x="368899" y="368300"/>
            <a:ext cx="8140701" cy="7899400"/>
          </a:xfrm>
          <a:prstGeom prst="rect">
            <a:avLst/>
          </a:prstGeom>
        </p:spPr>
        <p:txBody>
          <a:bodyPr lIns="91439" tIns="45719" rIns="91439" bIns="45719" anchor="t">
            <a:noAutofit/>
          </a:bodyPr>
          <a:lstStyle/>
          <a:p>
            <a:pPr/>
          </a:p>
        </p:txBody>
      </p:sp>
      <p:sp>
        <p:nvSpPr>
          <p:cNvPr id="119" name="Image"/>
          <p:cNvSpPr/>
          <p:nvPr>
            <p:ph type="pic" sz="quarter" idx="15"/>
          </p:nvPr>
        </p:nvSpPr>
        <p:spPr>
          <a:xfrm>
            <a:off x="8597900" y="368300"/>
            <a:ext cx="4038600" cy="3911600"/>
          </a:xfrm>
          <a:prstGeom prst="rect">
            <a:avLst/>
          </a:prstGeom>
        </p:spPr>
        <p:txBody>
          <a:bodyPr lIns="91439" tIns="45719" rIns="91439" bIns="45719" anchor="t">
            <a:noAutofit/>
          </a:bodyPr>
          <a:lstStyle/>
          <a:p>
            <a:pPr/>
          </a:p>
        </p:txBody>
      </p:sp>
      <p:sp>
        <p:nvSpPr>
          <p:cNvPr id="120" name="Title Text"/>
          <p:cNvSpPr txBox="1"/>
          <p:nvPr>
            <p:ph type="title"/>
          </p:nvPr>
        </p:nvSpPr>
        <p:spPr>
          <a:xfrm>
            <a:off x="368300" y="8369300"/>
            <a:ext cx="122682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a:r>
              <a:t>Title Text</a:t>
            </a:r>
          </a:p>
        </p:txBody>
      </p:sp>
      <p:sp>
        <p:nvSpPr>
          <p:cNvPr id="121" name="Body Level One…"/>
          <p:cNvSpPr txBox="1"/>
          <p:nvPr>
            <p:ph type="body" sz="quarter" idx="1"/>
          </p:nvPr>
        </p:nvSpPr>
        <p:spPr>
          <a:xfrm>
            <a:off x="368300" y="9017000"/>
            <a:ext cx="122682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1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9" name="Line"/>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30"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131" name="Image"/>
          <p:cNvSpPr/>
          <p:nvPr>
            <p:ph type="pic" idx="13"/>
          </p:nvPr>
        </p:nvSpPr>
        <p:spPr>
          <a:xfrm>
            <a:off x="368899" y="368300"/>
            <a:ext cx="12268201" cy="7899400"/>
          </a:xfrm>
          <a:prstGeom prst="rect">
            <a:avLst/>
          </a:prstGeom>
        </p:spPr>
        <p:txBody>
          <a:bodyPr lIns="91439" tIns="45719" rIns="91439" bIns="45719" anchor="t">
            <a:noAutofit/>
          </a:bodyPr>
          <a:lstStyle/>
          <a:p>
            <a:pPr/>
          </a:p>
        </p:txBody>
      </p:sp>
      <p:sp>
        <p:nvSpPr>
          <p:cNvPr id="132" name="Title Text"/>
          <p:cNvSpPr txBox="1"/>
          <p:nvPr>
            <p:ph type="title"/>
          </p:nvPr>
        </p:nvSpPr>
        <p:spPr>
          <a:xfrm>
            <a:off x="368300" y="8369300"/>
            <a:ext cx="122682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a:r>
              <a:t>Title Text</a:t>
            </a:r>
          </a:p>
        </p:txBody>
      </p:sp>
      <p:sp>
        <p:nvSpPr>
          <p:cNvPr id="133" name="Body Level One…"/>
          <p:cNvSpPr txBox="1"/>
          <p:nvPr>
            <p:ph type="body" sz="quarter" idx="1"/>
          </p:nvPr>
        </p:nvSpPr>
        <p:spPr>
          <a:xfrm>
            <a:off x="368300" y="9017000"/>
            <a:ext cx="122682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41" name="“Type a quote here.”"/>
          <p:cNvSpPr txBox="1"/>
          <p:nvPr>
            <p:ph type="body" sz="quarter" idx="13"/>
          </p:nvPr>
        </p:nvSpPr>
        <p:spPr>
          <a:xfrm>
            <a:off x="1270000" y="4292600"/>
            <a:ext cx="10464800" cy="635000"/>
          </a:xfrm>
          <a:prstGeom prst="rect">
            <a:avLst/>
          </a:prstGeom>
        </p:spPr>
        <p:txBody>
          <a:bodyPr>
            <a:spAutoFit/>
          </a:bodyPr>
          <a:lstStyle>
            <a:lvl1pPr marL="0" indent="0" algn="ctr">
              <a:spcBef>
                <a:spcPts val="2400"/>
              </a:spcBef>
              <a:buSzTx/>
              <a:buNone/>
            </a:lvl1pPr>
          </a:lstStyle>
          <a:p>
            <a:pPr/>
            <a:r>
              <a:t>“Type a quote here.”</a:t>
            </a:r>
          </a:p>
        </p:txBody>
      </p:sp>
      <p:sp>
        <p:nvSpPr>
          <p:cNvPr id="142" name="–Johnny Appleseed"/>
          <p:cNvSpPr txBox="1"/>
          <p:nvPr>
            <p:ph type="body" sz="quarter" idx="14"/>
          </p:nvPr>
        </p:nvSpPr>
        <p:spPr>
          <a:xfrm>
            <a:off x="1270000" y="6362699"/>
            <a:ext cx="10464800" cy="523445"/>
          </a:xfrm>
          <a:prstGeom prst="rect">
            <a:avLst/>
          </a:prstGeom>
        </p:spPr>
        <p:txBody>
          <a:bodyPr anchor="t">
            <a:spAutoFit/>
          </a:bodyPr>
          <a:lstStyle>
            <a:lvl1pPr marL="0" indent="0" algn="ctr">
              <a:spcBef>
                <a:spcPts val="2400"/>
              </a:spcBef>
              <a:buSzTx/>
              <a:buNone/>
              <a:defRPr i="1" sz="2800"/>
            </a:lvl1pPr>
          </a:lstStyle>
          <a:p>
            <a:pPr/>
            <a:r>
              <a:t>–Johnny Appleseed</a:t>
            </a: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50"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Line"/>
          <p:cNvSpPr/>
          <p:nvPr/>
        </p:nvSpPr>
        <p:spPr>
          <a:xfrm>
            <a:off x="278468" y="89154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2" name="Line"/>
          <p:cNvSpPr/>
          <p:nvPr/>
        </p:nvSpPr>
        <p:spPr>
          <a:xfrm>
            <a:off x="5256995" y="8902700"/>
            <a:ext cx="1" cy="592215"/>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3" name="Line"/>
          <p:cNvSpPr/>
          <p:nvPr/>
        </p:nvSpPr>
        <p:spPr>
          <a:xfrm>
            <a:off x="278468" y="71882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4"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25" name="NAME"/>
          <p:cNvSpPr txBox="1"/>
          <p:nvPr>
            <p:ph type="body" sz="quarter" idx="13"/>
          </p:nvPr>
        </p:nvSpPr>
        <p:spPr>
          <a:xfrm>
            <a:off x="6359707" y="8877300"/>
            <a:ext cx="1189179"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NAME</a:t>
            </a:r>
          </a:p>
        </p:txBody>
      </p:sp>
      <p:sp>
        <p:nvSpPr>
          <p:cNvPr id="26" name="PROJECT"/>
          <p:cNvSpPr txBox="1"/>
          <p:nvPr>
            <p:ph type="body" sz="quarter" idx="14"/>
          </p:nvPr>
        </p:nvSpPr>
        <p:spPr>
          <a:xfrm>
            <a:off x="339854" y="7197750"/>
            <a:ext cx="935432"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PROJECT</a:t>
            </a:r>
          </a:p>
        </p:txBody>
      </p:sp>
      <p:sp>
        <p:nvSpPr>
          <p:cNvPr id="27" name="DATE"/>
          <p:cNvSpPr txBox="1"/>
          <p:nvPr>
            <p:ph type="body" sz="quarter" idx="15"/>
          </p:nvPr>
        </p:nvSpPr>
        <p:spPr>
          <a:xfrm>
            <a:off x="339905" y="8912250"/>
            <a:ext cx="579730"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DATE</a:t>
            </a:r>
          </a:p>
        </p:txBody>
      </p:sp>
      <p:sp>
        <p:nvSpPr>
          <p:cNvPr id="28" name="Client"/>
          <p:cNvSpPr txBox="1"/>
          <p:nvPr>
            <p:ph type="body" sz="quarter" idx="16"/>
          </p:nvPr>
        </p:nvSpPr>
        <p:spPr>
          <a:xfrm>
            <a:off x="5318302" y="8912250"/>
            <a:ext cx="752781"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Client</a:t>
            </a:r>
          </a:p>
        </p:txBody>
      </p:sp>
      <p:sp>
        <p:nvSpPr>
          <p:cNvPr id="29" name="DATE"/>
          <p:cNvSpPr txBox="1"/>
          <p:nvPr>
            <p:ph type="body" sz="quarter" idx="17"/>
          </p:nvPr>
        </p:nvSpPr>
        <p:spPr>
          <a:xfrm>
            <a:off x="1422400" y="8877300"/>
            <a:ext cx="1045160"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DATE</a:t>
            </a:r>
          </a:p>
        </p:txBody>
      </p:sp>
      <p:sp>
        <p:nvSpPr>
          <p:cNvPr id="30" name="Image"/>
          <p:cNvSpPr/>
          <p:nvPr>
            <p:ph type="pic" idx="18"/>
          </p:nvPr>
        </p:nvSpPr>
        <p:spPr>
          <a:xfrm>
            <a:off x="368300" y="355600"/>
            <a:ext cx="12268200" cy="6731000"/>
          </a:xfrm>
          <a:prstGeom prst="rect">
            <a:avLst/>
          </a:prstGeom>
        </p:spPr>
        <p:txBody>
          <a:bodyPr lIns="91439" tIns="45719" rIns="91439" bIns="45719" anchor="t">
            <a:noAutofit/>
          </a:bodyPr>
          <a:lstStyle/>
          <a:p>
            <a:pPr/>
          </a:p>
        </p:txBody>
      </p:sp>
      <p:sp>
        <p:nvSpPr>
          <p:cNvPr id="31" name="Title Text"/>
          <p:cNvSpPr txBox="1"/>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32" name="Body Level One…"/>
          <p:cNvSpPr txBox="1"/>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4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Line"/>
          <p:cNvSpPr/>
          <p:nvPr/>
        </p:nvSpPr>
        <p:spPr>
          <a:xfrm>
            <a:off x="278468" y="89154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1" name="Line"/>
          <p:cNvSpPr/>
          <p:nvPr/>
        </p:nvSpPr>
        <p:spPr>
          <a:xfrm>
            <a:off x="5256995" y="8902700"/>
            <a:ext cx="1" cy="592215"/>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2" name="Line"/>
          <p:cNvSpPr/>
          <p:nvPr/>
        </p:nvSpPr>
        <p:spPr>
          <a:xfrm>
            <a:off x="278468" y="71882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3"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44" name="NAME"/>
          <p:cNvSpPr txBox="1"/>
          <p:nvPr>
            <p:ph type="body" sz="quarter" idx="13"/>
          </p:nvPr>
        </p:nvSpPr>
        <p:spPr>
          <a:xfrm>
            <a:off x="6359707" y="8877300"/>
            <a:ext cx="1189179"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NAME</a:t>
            </a:r>
          </a:p>
        </p:txBody>
      </p:sp>
      <p:sp>
        <p:nvSpPr>
          <p:cNvPr id="45" name="PROJECT"/>
          <p:cNvSpPr txBox="1"/>
          <p:nvPr>
            <p:ph type="body" sz="quarter" idx="14"/>
          </p:nvPr>
        </p:nvSpPr>
        <p:spPr>
          <a:xfrm>
            <a:off x="339854" y="7197750"/>
            <a:ext cx="935432"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PROJECT</a:t>
            </a:r>
          </a:p>
        </p:txBody>
      </p:sp>
      <p:sp>
        <p:nvSpPr>
          <p:cNvPr id="46" name="DATE"/>
          <p:cNvSpPr txBox="1"/>
          <p:nvPr>
            <p:ph type="body" sz="quarter" idx="15"/>
          </p:nvPr>
        </p:nvSpPr>
        <p:spPr>
          <a:xfrm>
            <a:off x="339905" y="8912250"/>
            <a:ext cx="579730"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DATE</a:t>
            </a:r>
          </a:p>
        </p:txBody>
      </p:sp>
      <p:sp>
        <p:nvSpPr>
          <p:cNvPr id="47" name="Client"/>
          <p:cNvSpPr txBox="1"/>
          <p:nvPr>
            <p:ph type="body" sz="quarter" idx="16"/>
          </p:nvPr>
        </p:nvSpPr>
        <p:spPr>
          <a:xfrm>
            <a:off x="5318302" y="8912250"/>
            <a:ext cx="752781"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Client</a:t>
            </a:r>
          </a:p>
        </p:txBody>
      </p:sp>
      <p:sp>
        <p:nvSpPr>
          <p:cNvPr id="48" name="DATE"/>
          <p:cNvSpPr txBox="1"/>
          <p:nvPr>
            <p:ph type="body" sz="quarter" idx="17"/>
          </p:nvPr>
        </p:nvSpPr>
        <p:spPr>
          <a:xfrm>
            <a:off x="1419408" y="8877300"/>
            <a:ext cx="1045160"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DATE</a:t>
            </a:r>
          </a:p>
        </p:txBody>
      </p:sp>
      <p:sp>
        <p:nvSpPr>
          <p:cNvPr id="49" name="Image"/>
          <p:cNvSpPr/>
          <p:nvPr>
            <p:ph type="pic" sz="half" idx="18"/>
          </p:nvPr>
        </p:nvSpPr>
        <p:spPr>
          <a:xfrm>
            <a:off x="368300" y="368300"/>
            <a:ext cx="4851400" cy="6731000"/>
          </a:xfrm>
          <a:prstGeom prst="rect">
            <a:avLst/>
          </a:prstGeom>
        </p:spPr>
        <p:txBody>
          <a:bodyPr lIns="91439" tIns="45719" rIns="91439" bIns="45719" anchor="t">
            <a:noAutofit/>
          </a:bodyPr>
          <a:lstStyle/>
          <a:p>
            <a:pPr/>
          </a:p>
        </p:txBody>
      </p:sp>
      <p:sp>
        <p:nvSpPr>
          <p:cNvPr id="50" name="Image"/>
          <p:cNvSpPr/>
          <p:nvPr>
            <p:ph type="pic" sz="quarter" idx="19"/>
          </p:nvPr>
        </p:nvSpPr>
        <p:spPr>
          <a:xfrm>
            <a:off x="5295900" y="368300"/>
            <a:ext cx="2413000" cy="3327400"/>
          </a:xfrm>
          <a:prstGeom prst="rect">
            <a:avLst/>
          </a:prstGeom>
        </p:spPr>
        <p:txBody>
          <a:bodyPr lIns="91439" tIns="45719" rIns="91439" bIns="45719" anchor="t">
            <a:noAutofit/>
          </a:bodyPr>
          <a:lstStyle/>
          <a:p>
            <a:pPr/>
          </a:p>
        </p:txBody>
      </p:sp>
      <p:sp>
        <p:nvSpPr>
          <p:cNvPr id="51" name="Image"/>
          <p:cNvSpPr/>
          <p:nvPr>
            <p:ph type="pic" sz="quarter" idx="20"/>
          </p:nvPr>
        </p:nvSpPr>
        <p:spPr>
          <a:xfrm>
            <a:off x="5295900" y="3771900"/>
            <a:ext cx="2413000" cy="3327400"/>
          </a:xfrm>
          <a:prstGeom prst="rect">
            <a:avLst/>
          </a:prstGeom>
        </p:spPr>
        <p:txBody>
          <a:bodyPr lIns="91439" tIns="45719" rIns="91439" bIns="45719" anchor="t">
            <a:noAutofit/>
          </a:bodyPr>
          <a:lstStyle/>
          <a:p>
            <a:pPr/>
          </a:p>
        </p:txBody>
      </p:sp>
      <p:sp>
        <p:nvSpPr>
          <p:cNvPr id="52" name="Image"/>
          <p:cNvSpPr/>
          <p:nvPr>
            <p:ph type="pic" sz="half" idx="21"/>
          </p:nvPr>
        </p:nvSpPr>
        <p:spPr>
          <a:xfrm>
            <a:off x="7785100" y="368300"/>
            <a:ext cx="4851400" cy="6731000"/>
          </a:xfrm>
          <a:prstGeom prst="rect">
            <a:avLst/>
          </a:prstGeom>
        </p:spPr>
        <p:txBody>
          <a:bodyPr lIns="91439" tIns="45719" rIns="91439" bIns="45719" anchor="t">
            <a:noAutofit/>
          </a:bodyPr>
          <a:lstStyle/>
          <a:p>
            <a:pPr/>
          </a:p>
        </p:txBody>
      </p:sp>
      <p:sp>
        <p:nvSpPr>
          <p:cNvPr id="53" name="Title Text"/>
          <p:cNvSpPr txBox="1"/>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54" name="Body Level One…"/>
          <p:cNvSpPr txBox="1"/>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 name="Title Text"/>
          <p:cNvSpPr txBox="1"/>
          <p:nvPr>
            <p:ph type="title"/>
          </p:nvPr>
        </p:nvSpPr>
        <p:spPr>
          <a:xfrm>
            <a:off x="1231900" y="3568700"/>
            <a:ext cx="10541000" cy="2628900"/>
          </a:xfrm>
          <a:prstGeom prst="rect">
            <a:avLst/>
          </a:prstGeom>
        </p:spPr>
        <p:txBody>
          <a:bodyPr/>
          <a:lstStyle>
            <a:lvl1pPr>
              <a:defRPr cap="all">
                <a:solidFill>
                  <a:srgbClr val="DEDEDE"/>
                </a:solidFill>
                <a:latin typeface="+mj-lt"/>
                <a:ea typeface="+mj-ea"/>
                <a:cs typeface="+mj-cs"/>
                <a:sym typeface="Helvetica Neue Bold Condensed"/>
              </a:defRPr>
            </a:lvl1pPr>
          </a:lstStyle>
          <a:p>
            <a:pPr/>
            <a:r>
              <a:t>Title Text</a:t>
            </a:r>
          </a:p>
        </p:txBody>
      </p:sp>
      <p:sp>
        <p:nvSpPr>
          <p:cNvPr id="63" name="Slide Number"/>
          <p:cNvSpPr txBox="1"/>
          <p:nvPr>
            <p:ph type="sldNum" sz="quarter" idx="2"/>
          </p:nvPr>
        </p:nvSpPr>
        <p:spPr>
          <a:xfrm>
            <a:off x="6349999" y="9474200"/>
            <a:ext cx="312015" cy="299822"/>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0" name="Image"/>
          <p:cNvSpPr/>
          <p:nvPr>
            <p:ph type="pic" sz="half" idx="13"/>
          </p:nvPr>
        </p:nvSpPr>
        <p:spPr>
          <a:xfrm>
            <a:off x="6921500" y="1354541"/>
            <a:ext cx="5156200" cy="7035801"/>
          </a:xfrm>
          <a:prstGeom prst="rect">
            <a:avLst/>
          </a:prstGeom>
          <a:ln w="9525">
            <a:round/>
          </a:ln>
        </p:spPr>
        <p:txBody>
          <a:bodyPr lIns="91439" tIns="45719" rIns="91439" bIns="45719" anchor="t">
            <a:noAutofit/>
          </a:bodyPr>
          <a:lstStyle/>
          <a:p>
            <a:pPr/>
          </a:p>
        </p:txBody>
      </p:sp>
      <p:sp>
        <p:nvSpPr>
          <p:cNvPr id="71" name="Title Text"/>
          <p:cNvSpPr txBox="1"/>
          <p:nvPr>
            <p:ph type="title"/>
          </p:nvPr>
        </p:nvSpPr>
        <p:spPr>
          <a:xfrm>
            <a:off x="1041400" y="1295400"/>
            <a:ext cx="5334000" cy="3924300"/>
          </a:xfrm>
          <a:prstGeom prst="rect">
            <a:avLst/>
          </a:prstGeom>
        </p:spPr>
        <p:txBody>
          <a:bodyPr anchor="b"/>
          <a:lstStyle>
            <a:lvl1pPr>
              <a:defRPr cap="all" sz="6500">
                <a:solidFill>
                  <a:srgbClr val="DEDEDE"/>
                </a:solidFill>
                <a:latin typeface="+mj-lt"/>
                <a:ea typeface="+mj-ea"/>
                <a:cs typeface="+mj-cs"/>
                <a:sym typeface="Helvetica Neue Bold Condensed"/>
              </a:defRPr>
            </a:lvl1pPr>
          </a:lstStyle>
          <a:p>
            <a:pPr/>
            <a:r>
              <a:t>Title Text</a:t>
            </a:r>
          </a:p>
        </p:txBody>
      </p:sp>
      <p:sp>
        <p:nvSpPr>
          <p:cNvPr id="72" name="Body Level One…"/>
          <p:cNvSpPr txBox="1"/>
          <p:nvPr>
            <p:ph type="body" sz="quarter"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80" name="Title Text"/>
          <p:cNvSpPr txBox="1"/>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8" name="Title Text"/>
          <p:cNvSpPr txBox="1"/>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89" name="Body Level One…"/>
          <p:cNvSpPr txBox="1"/>
          <p:nvPr>
            <p:ph type="body" idx="1"/>
          </p:nvPr>
        </p:nvSpPr>
        <p:spPr>
          <a:xfrm>
            <a:off x="1041400" y="2768600"/>
            <a:ext cx="10922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97" name="Image"/>
          <p:cNvSpPr/>
          <p:nvPr>
            <p:ph type="pic" sz="quarter" idx="13"/>
          </p:nvPr>
        </p:nvSpPr>
        <p:spPr>
          <a:xfrm>
            <a:off x="7645400" y="2768600"/>
            <a:ext cx="4292600" cy="5715000"/>
          </a:xfrm>
          <a:prstGeom prst="rect">
            <a:avLst/>
          </a:prstGeom>
          <a:ln w="9525">
            <a:round/>
          </a:ln>
        </p:spPr>
        <p:txBody>
          <a:bodyPr lIns="91439" tIns="45719" rIns="91439" bIns="45719" anchor="t">
            <a:noAutofit/>
          </a:bodyPr>
          <a:lstStyle/>
          <a:p>
            <a:pPr/>
          </a:p>
        </p:txBody>
      </p:sp>
      <p:sp>
        <p:nvSpPr>
          <p:cNvPr id="98" name="Title Text"/>
          <p:cNvSpPr txBox="1"/>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99" name="Body Level One…"/>
          <p:cNvSpPr txBox="1"/>
          <p:nvPr>
            <p:ph type="body" sz="half" idx="1"/>
          </p:nvPr>
        </p:nvSpPr>
        <p:spPr>
          <a:xfrm>
            <a:off x="1041400" y="2768600"/>
            <a:ext cx="5334000" cy="5715000"/>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07"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3" name="Body Level One…"/>
          <p:cNvSpPr txBox="1"/>
          <p:nvPr>
            <p:ph type="body" idx="1"/>
          </p:nvPr>
        </p:nvSpPr>
        <p:spPr>
          <a:xfrm>
            <a:off x="1041400" y="1473200"/>
            <a:ext cx="10922000" cy="680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Title Text"/>
          <p:cNvSpPr txBox="1"/>
          <p:nvPr>
            <p:ph type="title"/>
          </p:nvPr>
        </p:nvSpPr>
        <p:spPr>
          <a:xfrm>
            <a:off x="1041400" y="254000"/>
            <a:ext cx="10922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Slide Number"/>
          <p:cNvSpPr txBox="1"/>
          <p:nvPr>
            <p:ph type="sldNum" sz="quarter" idx="2"/>
          </p:nvPr>
        </p:nvSpPr>
        <p:spPr>
          <a:xfrm>
            <a:off x="6352743" y="9476689"/>
            <a:ext cx="312014" cy="299822"/>
          </a:xfrm>
          <a:prstGeom prst="rect">
            <a:avLst/>
          </a:prstGeom>
          <a:ln w="12700">
            <a:miter lim="400000"/>
          </a:ln>
        </p:spPr>
        <p:txBody>
          <a:bodyPr wrap="none" lIns="50800" tIns="50800" rIns="50800" bIns="50800" anchor="ctr">
            <a:spAutoFit/>
          </a:bodyPr>
          <a:lstStyle>
            <a:lvl1pPr>
              <a:defRPr sz="1400">
                <a:solidFill>
                  <a:srgbClr val="5C88A5"/>
                </a:solidFill>
                <a:latin typeface="Helvetica Neue"/>
                <a:ea typeface="Helvetica Neue"/>
                <a:cs typeface="Helvetica Neue"/>
                <a:sym typeface="Helvetica Neu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1pPr>
      <a:lvl2pPr marL="0" marR="0" indent="2286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2pPr>
      <a:lvl3pPr marL="0" marR="0" indent="4572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3pPr>
      <a:lvl4pPr marL="0" marR="0" indent="6858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4pPr>
      <a:lvl5pPr marL="0" marR="0" indent="9144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5pPr>
      <a:lvl6pPr marL="0" marR="0" indent="11430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6pPr>
      <a:lvl7pPr marL="0" marR="0" indent="13716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7pPr>
      <a:lvl8pPr marL="0" marR="0" indent="16002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8pPr>
      <a:lvl9pPr marL="0" marR="0" indent="18288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9pPr>
    </p:titleStyle>
    <p:bodyStyle>
      <a:lvl1pPr marL="444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1pPr>
      <a:lvl2pPr marL="889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2pPr>
      <a:lvl3pPr marL="1333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3pPr>
      <a:lvl4pPr marL="1778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4pPr>
      <a:lvl5pPr marL="2222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5pPr>
      <a:lvl6pPr marL="2667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6pPr>
      <a:lvl7pPr marL="3111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7pPr>
      <a:lvl8pPr marL="3556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8pPr>
      <a:lvl9pPr marL="4000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How do we use polynomials and like terms in architecture?"/>
          <p:cNvSpPr txBox="1"/>
          <p:nvPr>
            <p:ph type="ctrTitle"/>
          </p:nvPr>
        </p:nvSpPr>
        <p:spPr>
          <a:prstGeom prst="rect">
            <a:avLst/>
          </a:prstGeom>
        </p:spPr>
        <p:txBody>
          <a:bodyPr/>
          <a:lstStyle>
            <a:lvl1pPr defTabSz="473201">
              <a:defRPr sz="5832"/>
            </a:lvl1pPr>
          </a:lstStyle>
          <a:p>
            <a:pPr/>
            <a:r>
              <a:t>How do we use polynomials and like terms in architecture? </a:t>
            </a:r>
          </a:p>
        </p:txBody>
      </p:sp>
      <p:sp>
        <p:nvSpPr>
          <p:cNvPr id="168" name="A presentation by Luca and alivia"/>
          <p:cNvSpPr txBox="1"/>
          <p:nvPr>
            <p:ph type="subTitle" sz="quarter" idx="1"/>
          </p:nvPr>
        </p:nvSpPr>
        <p:spPr>
          <a:prstGeom prst="rect">
            <a:avLst/>
          </a:prstGeom>
        </p:spPr>
        <p:txBody>
          <a:bodyPr/>
          <a:lstStyle/>
          <a:p>
            <a:pPr/>
            <a:r>
              <a:t>A presentation by Luca and alivia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7x^4+3x+2x"/>
          <p:cNvSpPr txBox="1"/>
          <p:nvPr>
            <p:ph type="ctrTitle"/>
          </p:nvPr>
        </p:nvSpPr>
        <p:spPr>
          <a:xfrm>
            <a:off x="3091898" y="2499205"/>
            <a:ext cx="6821004" cy="2628901"/>
          </a:xfrm>
          <a:prstGeom prst="rect">
            <a:avLst/>
          </a:prstGeom>
        </p:spPr>
        <p:txBody>
          <a:bodyPr/>
          <a:lstStyle>
            <a:lvl1pPr>
              <a:defRPr sz="8900"/>
            </a:lvl1pPr>
          </a:lstStyle>
          <a:p>
            <a:pPr/>
            <a:r>
              <a:t>7x^4+3x+2x</a:t>
            </a:r>
          </a:p>
        </p:txBody>
      </p:sp>
      <p:sp>
        <p:nvSpPr>
          <p:cNvPr id="173" name="Coefficient"/>
          <p:cNvSpPr txBox="1"/>
          <p:nvPr>
            <p:ph type="subTitle" sz="quarter" idx="1"/>
          </p:nvPr>
        </p:nvSpPr>
        <p:spPr>
          <a:xfrm>
            <a:off x="5625612" y="4931323"/>
            <a:ext cx="2847895" cy="1202859"/>
          </a:xfrm>
          <a:prstGeom prst="rect">
            <a:avLst/>
          </a:prstGeom>
        </p:spPr>
        <p:txBody>
          <a:bodyPr/>
          <a:lstStyle/>
          <a:p>
            <a:pPr/>
            <a:r>
              <a:t>Coefficient </a:t>
            </a:r>
          </a:p>
        </p:txBody>
      </p:sp>
      <p:sp>
        <p:nvSpPr>
          <p:cNvPr id="174" name="EXPONENT"/>
          <p:cNvSpPr txBox="1"/>
          <p:nvPr/>
        </p:nvSpPr>
        <p:spPr>
          <a:xfrm>
            <a:off x="3766571" y="3295105"/>
            <a:ext cx="2035455" cy="6475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EXPONENT</a:t>
            </a:r>
          </a:p>
        </p:txBody>
      </p:sp>
      <p:sp>
        <p:nvSpPr>
          <p:cNvPr id="175" name="VARIABLE"/>
          <p:cNvSpPr txBox="1"/>
          <p:nvPr/>
        </p:nvSpPr>
        <p:spPr>
          <a:xfrm>
            <a:off x="8451177" y="3295105"/>
            <a:ext cx="1901038" cy="6475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VARIABLE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7" name="Image" descr="Image"/>
          <p:cNvPicPr>
            <a:picLocks noChangeAspect="0"/>
          </p:cNvPicPr>
          <p:nvPr>
            <p:ph type="pic" idx="13"/>
          </p:nvPr>
        </p:nvPicPr>
        <p:blipFill>
          <a:blip r:embed="rId3">
            <a:extLst/>
          </a:blip>
          <a:stretch>
            <a:fillRect/>
          </a:stretch>
        </p:blipFill>
        <p:spPr>
          <a:xfrm>
            <a:off x="6845300" y="1291041"/>
            <a:ext cx="5295900" cy="7175501"/>
          </a:xfrm>
          <a:prstGeom prst="rect">
            <a:avLst/>
          </a:prstGeom>
        </p:spPr>
      </p:pic>
      <p:sp>
        <p:nvSpPr>
          <p:cNvPr id="178" name="Inquiry question"/>
          <p:cNvSpPr txBox="1"/>
          <p:nvPr>
            <p:ph type="title"/>
          </p:nvPr>
        </p:nvSpPr>
        <p:spPr>
          <a:prstGeom prst="rect">
            <a:avLst/>
          </a:prstGeom>
        </p:spPr>
        <p:txBody>
          <a:bodyPr/>
          <a:lstStyle/>
          <a:p>
            <a:pPr/>
            <a:r>
              <a:t>Inquiry question </a:t>
            </a:r>
          </a:p>
        </p:txBody>
      </p:sp>
      <p:sp>
        <p:nvSpPr>
          <p:cNvPr id="179" name="Reasons we chose Architecture"/>
          <p:cNvSpPr txBox="1"/>
          <p:nvPr>
            <p:ph type="body" sz="quarter" idx="1"/>
          </p:nvPr>
        </p:nvSpPr>
        <p:spPr>
          <a:prstGeom prst="rect">
            <a:avLst/>
          </a:prstGeom>
        </p:spPr>
        <p:txBody>
          <a:bodyPr/>
          <a:lstStyle/>
          <a:p>
            <a:pPr/>
            <a:r>
              <a:t>Reasons we chose Architecture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Architecture &amp; mathematics"/>
          <p:cNvSpPr txBox="1"/>
          <p:nvPr>
            <p:ph type="title"/>
          </p:nvPr>
        </p:nvSpPr>
        <p:spPr>
          <a:prstGeom prst="rect">
            <a:avLst/>
          </a:prstGeom>
        </p:spPr>
        <p:txBody>
          <a:bodyPr/>
          <a:lstStyle/>
          <a:p>
            <a:pPr/>
            <a:r>
              <a:t>Architecture &amp; mathematics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What is a floor plan"/>
          <p:cNvSpPr txBox="1"/>
          <p:nvPr>
            <p:ph type="title"/>
          </p:nvPr>
        </p:nvSpPr>
        <p:spPr>
          <a:xfrm>
            <a:off x="1231900" y="844496"/>
            <a:ext cx="10541000" cy="2628901"/>
          </a:xfrm>
          <a:prstGeom prst="rect">
            <a:avLst/>
          </a:prstGeom>
        </p:spPr>
        <p:txBody>
          <a:bodyPr/>
          <a:lstStyle/>
          <a:p>
            <a:pPr/>
            <a:r>
              <a:t>What is a floor plan</a:t>
            </a:r>
          </a:p>
        </p:txBody>
      </p:sp>
      <p:pic>
        <p:nvPicPr>
          <p:cNvPr id="188" name="34E12CDE-441F-4662-A33E-AA40F94F60D8-L0-001.jpeg" descr="34E12CDE-441F-4662-A33E-AA40F94F60D8-L0-001.jpeg"/>
          <p:cNvPicPr>
            <a:picLocks noChangeAspect="1"/>
          </p:cNvPicPr>
          <p:nvPr/>
        </p:nvPicPr>
        <p:blipFill>
          <a:blip r:embed="rId3">
            <a:extLst/>
          </a:blip>
          <a:stretch>
            <a:fillRect/>
          </a:stretch>
        </p:blipFill>
        <p:spPr>
          <a:xfrm>
            <a:off x="3398025" y="3190759"/>
            <a:ext cx="6208750" cy="526577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92" name="Conclusion:"/>
          <p:cNvSpPr txBox="1"/>
          <p:nvPr/>
        </p:nvSpPr>
        <p:spPr>
          <a:xfrm>
            <a:off x="4732762" y="3295105"/>
            <a:ext cx="2312061" cy="6475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Conclusion: </a:t>
            </a:r>
          </a:p>
        </p:txBody>
      </p:sp>
      <p:pic>
        <p:nvPicPr>
          <p:cNvPr id="193" name="F07D4994-D3E5-4396-9F43-45005A3B49BF-L0-001.jpeg" descr="F07D4994-D3E5-4396-9F43-45005A3B49BF-L0-001.jpeg"/>
          <p:cNvPicPr>
            <a:picLocks noChangeAspect="1"/>
          </p:cNvPicPr>
          <p:nvPr/>
        </p:nvPicPr>
        <p:blipFill>
          <a:blip r:embed="rId2">
            <a:extLst/>
          </a:blip>
          <a:stretch>
            <a:fillRect/>
          </a:stretch>
        </p:blipFill>
        <p:spPr>
          <a:xfrm>
            <a:off x="2112667" y="293599"/>
            <a:ext cx="9191802" cy="919180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95" name="Conclusion:"/>
          <p:cNvSpPr txBox="1"/>
          <p:nvPr>
            <p:ph type="subTitle" sz="quarter" idx="1"/>
          </p:nvPr>
        </p:nvSpPr>
        <p:spPr>
          <a:xfrm>
            <a:off x="5180746" y="2706996"/>
            <a:ext cx="10541001" cy="1371601"/>
          </a:xfrm>
          <a:prstGeom prst="rect">
            <a:avLst/>
          </a:prstGeom>
        </p:spPr>
        <p:txBody>
          <a:bodyPr/>
          <a:lstStyle/>
          <a:p>
            <a:pPr/>
            <a:r>
              <a:t>Conclusion:</a:t>
            </a:r>
          </a:p>
        </p:txBody>
      </p:sp>
      <p:pic>
        <p:nvPicPr>
          <p:cNvPr id="196" name="3BECA37E-33AE-45FC-A97F-E8D0AA6ADB48-L0-001.jpeg" descr="3BECA37E-33AE-45FC-A97F-E8D0AA6ADB48-L0-001.jpeg"/>
          <p:cNvPicPr>
            <a:picLocks noChangeAspect="1"/>
          </p:cNvPicPr>
          <p:nvPr/>
        </p:nvPicPr>
        <p:blipFill>
          <a:blip r:embed="rId2">
            <a:extLst/>
          </a:blip>
          <a:stretch>
            <a:fillRect/>
          </a:stretch>
        </p:blipFill>
        <p:spPr>
          <a:xfrm>
            <a:off x="1240432" y="708421"/>
            <a:ext cx="10523764" cy="833679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98" name="Conclusion:"/>
          <p:cNvSpPr txBox="1"/>
          <p:nvPr/>
        </p:nvSpPr>
        <p:spPr>
          <a:xfrm>
            <a:off x="4257601" y="2620136"/>
            <a:ext cx="2219250" cy="647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Conclusion:</a:t>
            </a:r>
          </a:p>
        </p:txBody>
      </p:sp>
      <p:pic>
        <p:nvPicPr>
          <p:cNvPr id="199" name="BC922F2B-7C7B-43DC-A3AF-A435583198F2-L0-001.jpeg" descr="BC922F2B-7C7B-43DC-A3AF-A435583198F2-L0-001.jpeg"/>
          <p:cNvPicPr>
            <a:picLocks noChangeAspect="1"/>
          </p:cNvPicPr>
          <p:nvPr/>
        </p:nvPicPr>
        <p:blipFill>
          <a:blip r:embed="rId2">
            <a:extLst/>
          </a:blip>
          <a:stretch>
            <a:fillRect/>
          </a:stretch>
        </p:blipFill>
        <p:spPr>
          <a:xfrm>
            <a:off x="418108" y="1046255"/>
            <a:ext cx="12168584" cy="768649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Are polynomials used in architecture?"/>
          <p:cNvSpPr txBox="1"/>
          <p:nvPr>
            <p:ph type="ctrTitle"/>
          </p:nvPr>
        </p:nvSpPr>
        <p:spPr>
          <a:prstGeom prst="rect">
            <a:avLst/>
          </a:prstGeom>
        </p:spPr>
        <p:txBody>
          <a:bodyPr/>
          <a:lstStyle/>
          <a:p>
            <a:pPr/>
            <a:r>
              <a:t>Are polynomials used in architecture?</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