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7"/>
  </p:notesMasterIdLst>
  <p:sldIdLst>
    <p:sldId id="354" r:id="rId5"/>
    <p:sldId id="328" r:id="rId6"/>
    <p:sldId id="327" r:id="rId7"/>
    <p:sldId id="317" r:id="rId8"/>
    <p:sldId id="355" r:id="rId9"/>
    <p:sldId id="356" r:id="rId10"/>
    <p:sldId id="259" r:id="rId11"/>
    <p:sldId id="323" r:id="rId12"/>
    <p:sldId id="401" r:id="rId13"/>
    <p:sldId id="371" r:id="rId14"/>
    <p:sldId id="408" r:id="rId15"/>
    <p:sldId id="412" r:id="rId16"/>
    <p:sldId id="413" r:id="rId17"/>
    <p:sldId id="414" r:id="rId18"/>
    <p:sldId id="415" r:id="rId19"/>
    <p:sldId id="416" r:id="rId20"/>
    <p:sldId id="417" r:id="rId21"/>
    <p:sldId id="418" r:id="rId22"/>
    <p:sldId id="422" r:id="rId23"/>
    <p:sldId id="380" r:id="rId24"/>
    <p:sldId id="286" r:id="rId25"/>
    <p:sldId id="419" r:id="rId26"/>
    <p:sldId id="397" r:id="rId27"/>
    <p:sldId id="366" r:id="rId28"/>
    <p:sldId id="420" r:id="rId29"/>
    <p:sldId id="409" r:id="rId30"/>
    <p:sldId id="359" r:id="rId31"/>
    <p:sldId id="388" r:id="rId32"/>
    <p:sldId id="393" r:id="rId33"/>
    <p:sldId id="390" r:id="rId34"/>
    <p:sldId id="421" r:id="rId35"/>
    <p:sldId id="324" r:id="rId36"/>
    <p:sldId id="411" r:id="rId37"/>
    <p:sldId id="341" r:id="rId38"/>
    <p:sldId id="342" r:id="rId39"/>
    <p:sldId id="362" r:id="rId40"/>
    <p:sldId id="410" r:id="rId41"/>
    <p:sldId id="329" r:id="rId42"/>
    <p:sldId id="407" r:id="rId43"/>
    <p:sldId id="370" r:id="rId44"/>
    <p:sldId id="402" r:id="rId45"/>
    <p:sldId id="404"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a:srgbClr val="005D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3712" autoAdjust="0"/>
  </p:normalViewPr>
  <p:slideViewPr>
    <p:cSldViewPr>
      <p:cViewPr>
        <p:scale>
          <a:sx n="65" d="100"/>
          <a:sy n="65" d="100"/>
        </p:scale>
        <p:origin x="-1536" y="22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81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C78245D0-C64E-462B-A390-D081F2ECBAFC}" type="datetimeFigureOut">
              <a:rPr lang="en-US"/>
              <a:pPr>
                <a:defRPr/>
              </a:pPr>
              <a:t>1/14/2015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3A1D8EBD-AC47-4B40-82E3-4EF2749A9E7D}" type="slidenum">
              <a:rPr lang="en-US"/>
              <a:pPr>
                <a:defRPr/>
              </a:pPr>
              <a:t>‹#›</a:t>
            </a:fld>
            <a:endParaRPr lang="en-US"/>
          </a:p>
        </p:txBody>
      </p:sp>
    </p:spTree>
    <p:extLst>
      <p:ext uri="{BB962C8B-B14F-4D97-AF65-F5344CB8AC3E}">
        <p14:creationId xmlns:p14="http://schemas.microsoft.com/office/powerpoint/2010/main" val="35366957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Anne Lawson</a:t>
            </a:r>
          </a:p>
          <a:p>
            <a:pPr>
              <a:spcBef>
                <a:spcPct val="0"/>
              </a:spcBef>
            </a:pPr>
            <a:r>
              <a:rPr lang="en-US" altLang="en-US" smtClean="0"/>
              <a:t>1 minute</a:t>
            </a:r>
          </a:p>
          <a:p>
            <a:pPr>
              <a:spcBef>
                <a:spcPct val="0"/>
              </a:spcBef>
            </a:pPr>
            <a:endParaRPr lang="en-US" altLang="en-US" smtClean="0"/>
          </a:p>
          <a:p>
            <a:pPr>
              <a:spcBef>
                <a:spcPct val="0"/>
              </a:spcBef>
            </a:pPr>
            <a:r>
              <a:rPr lang="en-US" altLang="en-US" smtClean="0"/>
              <a:t>Welcome to Session 2 CR4YR</a:t>
            </a:r>
          </a:p>
          <a:p>
            <a:pPr>
              <a:spcBef>
                <a:spcPct val="0"/>
              </a:spcBef>
            </a:pPr>
            <a:r>
              <a:rPr lang="en-US" altLang="en-US" smtClean="0"/>
              <a:t>Heather or ? FN protocol </a:t>
            </a:r>
          </a:p>
          <a:p>
            <a:pPr>
              <a:spcBef>
                <a:spcPct val="0"/>
              </a:spcBef>
            </a:pPr>
            <a:endParaRPr lang="en-US"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142CF32-4B83-4092-93A6-0175DE6ADE9D}" type="slidenum">
              <a:rPr lang="en-US" altLang="en-US"/>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Anne Lawson</a:t>
            </a:r>
          </a:p>
          <a:p>
            <a:pPr>
              <a:spcBef>
                <a:spcPct val="0"/>
              </a:spcBef>
            </a:pPr>
            <a:r>
              <a:rPr lang="en-US" altLang="en-US" dirty="0" smtClean="0"/>
              <a:t>1 minute</a:t>
            </a:r>
          </a:p>
          <a:p>
            <a:pPr>
              <a:spcBef>
                <a:spcPct val="0"/>
              </a:spcBef>
            </a:pPr>
            <a:endParaRPr lang="en-US" altLang="en-US" dirty="0" smtClean="0"/>
          </a:p>
          <a:p>
            <a:pPr>
              <a:spcBef>
                <a:spcPct val="0"/>
              </a:spcBef>
            </a:pPr>
            <a:r>
              <a:rPr lang="en-US" altLang="en-US" dirty="0" smtClean="0"/>
              <a:t>Metaphor – bridge</a:t>
            </a:r>
          </a:p>
          <a:p>
            <a:pPr>
              <a:spcBef>
                <a:spcPct val="0"/>
              </a:spcBef>
            </a:pPr>
            <a:r>
              <a:rPr lang="en-US" altLang="en-US" dirty="0" smtClean="0"/>
              <a:t>Reading components are like nuts and bolts. They combine together to develop a strong and capable reader.</a:t>
            </a:r>
          </a:p>
          <a:p>
            <a:pPr>
              <a:spcBef>
                <a:spcPct val="0"/>
              </a:spcBef>
            </a:pPr>
            <a:r>
              <a:rPr lang="en-US" altLang="en-US" dirty="0" smtClean="0"/>
              <a:t>They unfold  developmentally, but also intertwine. </a:t>
            </a:r>
          </a:p>
          <a:p>
            <a:pPr>
              <a:spcBef>
                <a:spcPct val="0"/>
              </a:spcBef>
            </a:pPr>
            <a:r>
              <a:rPr lang="en-US" altLang="en-US" dirty="0" smtClean="0"/>
              <a:t>We will look at each component. </a:t>
            </a:r>
          </a:p>
          <a:p>
            <a:pPr>
              <a:spcBef>
                <a:spcPct val="0"/>
              </a:spcBef>
            </a:pPr>
            <a:r>
              <a:rPr lang="en-US" altLang="en-US" dirty="0" smtClean="0"/>
              <a:t>Handbook for notes, ideas,  inquiry.</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EF5A242-176F-4A5C-AACE-09965861DEC4}" type="slidenum">
              <a:rPr lang="en-US" altLang="en-US"/>
              <a:pPr fontAlgn="base">
                <a:spcBef>
                  <a:spcPct val="0"/>
                </a:spcBef>
                <a:spcAft>
                  <a:spcPct val="0"/>
                </a:spcAft>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dirty="0" smtClean="0"/>
              <a:t>The point of this session is not to give an in depth workshop on each of the foundations for learning. It is to review the core components, ask questions, reflect upon and refine our own practice in these areas (from the lens of supporting struggling readers). </a:t>
            </a:r>
            <a:endParaRPr lang="en-CA" b="1" dirty="0"/>
          </a:p>
        </p:txBody>
      </p:sp>
      <p:sp>
        <p:nvSpPr>
          <p:cNvPr id="4" name="Slide Number Placeholder 3"/>
          <p:cNvSpPr>
            <a:spLocks noGrp="1"/>
          </p:cNvSpPr>
          <p:nvPr>
            <p:ph type="sldNum" sz="quarter" idx="10"/>
          </p:nvPr>
        </p:nvSpPr>
        <p:spPr/>
        <p:txBody>
          <a:bodyPr/>
          <a:lstStyle/>
          <a:p>
            <a:fld id="{CC1F74CD-20AB-450F-A557-7A1DCC0C7CF1}" type="slidenum">
              <a:rPr lang="en-CA" smtClean="0"/>
              <a:t>11</a:t>
            </a:fld>
            <a:endParaRPr lang="en-CA"/>
          </a:p>
        </p:txBody>
      </p:sp>
    </p:spTree>
    <p:extLst>
      <p:ext uri="{BB962C8B-B14F-4D97-AF65-F5344CB8AC3E}">
        <p14:creationId xmlns:p14="http://schemas.microsoft.com/office/powerpoint/2010/main" val="3326268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411E37C-8FF3-4BA2-B659-57640F65721B}" type="slidenum">
              <a:rPr lang="en-US" altLang="en-US">
                <a:latin typeface="Museo 300" pitchFamily="50" charset="0"/>
                <a:ea typeface="MS PGothic" pitchFamily="34" charset="-128"/>
              </a:rPr>
              <a:pPr fontAlgn="base">
                <a:spcBef>
                  <a:spcPct val="0"/>
                </a:spcBef>
                <a:spcAft>
                  <a:spcPct val="0"/>
                </a:spcAft>
              </a:pPr>
              <a:t>12</a:t>
            </a:fld>
            <a:endParaRPr lang="en-US" altLang="en-US">
              <a:latin typeface="Museo 300" pitchFamily="50" charset="0"/>
              <a:ea typeface="MS PGothic" pitchFamily="34" charset="-128"/>
            </a:endParaRPr>
          </a:p>
        </p:txBody>
      </p:sp>
      <p:sp>
        <p:nvSpPr>
          <p:cNvPr id="5837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837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CA" altLang="en-US" sz="2400" dirty="0" smtClean="0"/>
              <a:t>Shannon / Doreen  (1</a:t>
            </a:r>
            <a:r>
              <a:rPr lang="en-CA" altLang="en-US" sz="2400" baseline="0" dirty="0" smtClean="0"/>
              <a:t> min)</a:t>
            </a:r>
            <a:endParaRPr lang="en-CA" altLang="en-US" sz="2400" dirty="0" smtClean="0"/>
          </a:p>
          <a:p>
            <a:pPr>
              <a:spcBef>
                <a:spcPct val="0"/>
              </a:spcBef>
            </a:pPr>
            <a:endParaRPr lang="en-CA" altLang="en-US" sz="2400" dirty="0" smtClean="0"/>
          </a:p>
          <a:p>
            <a:pPr>
              <a:spcBef>
                <a:spcPct val="0"/>
              </a:spcBef>
            </a:pPr>
            <a:r>
              <a:rPr lang="en-CA" altLang="en-US" sz="2400" dirty="0" smtClean="0"/>
              <a:t>Speaking and listening skills are crucial for future reading</a:t>
            </a:r>
            <a:r>
              <a:rPr lang="en-CA" altLang="en-US" sz="2400" baseline="0" dirty="0" smtClean="0"/>
              <a:t> and writing </a:t>
            </a:r>
            <a:r>
              <a:rPr lang="en-CA" altLang="en-US" sz="2400" dirty="0" smtClean="0"/>
              <a:t> success.  It is through everyday oral experience that</a:t>
            </a:r>
            <a:r>
              <a:rPr lang="en-CA" altLang="en-US" sz="2400" baseline="0" dirty="0" smtClean="0"/>
              <a:t> children gain the skills they need to become strong readers.  </a:t>
            </a:r>
          </a:p>
          <a:p>
            <a:pPr>
              <a:spcBef>
                <a:spcPct val="0"/>
              </a:spcBef>
            </a:pPr>
            <a:endParaRPr lang="en-CA" altLang="en-US" sz="2400" baseline="0" dirty="0" smtClean="0">
              <a:latin typeface="Museo 300" pitchFamily="50" charset="0"/>
            </a:endParaRPr>
          </a:p>
          <a:p>
            <a:pPr>
              <a:spcBef>
                <a:spcPct val="0"/>
              </a:spcBef>
            </a:pPr>
            <a:r>
              <a:rPr lang="en-CA" altLang="en-US" sz="2400" baseline="0" dirty="0" smtClean="0">
                <a:latin typeface="Museo 300" pitchFamily="50" charset="0"/>
              </a:rPr>
              <a:t>Oral Language opportunities also increase learner engagement</a:t>
            </a:r>
            <a:endParaRPr lang="en-US" altLang="en-US" sz="2400" dirty="0" smtClean="0">
              <a:latin typeface="Museo 300" pitchFamily="50"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45D2ED2-54D7-496B-B609-56E0E0021B8B}" type="slidenum">
              <a:rPr lang="en-US" altLang="en-US">
                <a:latin typeface="Museo 300" pitchFamily="50" charset="0"/>
                <a:ea typeface="MS PGothic" pitchFamily="34" charset="-128"/>
              </a:rPr>
              <a:pPr fontAlgn="base">
                <a:spcBef>
                  <a:spcPct val="0"/>
                </a:spcBef>
                <a:spcAft>
                  <a:spcPct val="0"/>
                </a:spcAft>
              </a:pPr>
              <a:t>13</a:t>
            </a:fld>
            <a:endParaRPr lang="en-US" altLang="en-US">
              <a:latin typeface="Museo 300" pitchFamily="50" charset="0"/>
              <a:ea typeface="MS PGothic" pitchFamily="34" charset="-128"/>
            </a:endParaRPr>
          </a:p>
        </p:txBody>
      </p:sp>
      <p:sp>
        <p:nvSpPr>
          <p:cNvPr id="59395" name="Rectangle 2"/>
          <p:cNvSpPr>
            <a:spLocks noGrp="1" noRot="1" noChangeAspect="1" noChangeArrowheads="1" noTextEdit="1"/>
          </p:cNvSpPr>
          <p:nvPr>
            <p:ph type="sldImg"/>
          </p:nvPr>
        </p:nvSpPr>
        <p:spPr bwMode="auto">
          <a:xfrm>
            <a:off x="1144588" y="687388"/>
            <a:ext cx="4572000" cy="3429000"/>
          </a:xfrm>
          <a:solidFill>
            <a:srgbClr val="FFFFFF"/>
          </a:solidFill>
          <a:ln>
            <a:solidFill>
              <a:srgbClr val="000000"/>
            </a:solidFill>
            <a:miter lim="800000"/>
            <a:headEnd/>
            <a:tailEnd/>
          </a:ln>
        </p:spPr>
      </p:sp>
      <p:sp>
        <p:nvSpPr>
          <p:cNvPr id="59396" name="Rectangle 3"/>
          <p:cNvSpPr>
            <a:spLocks noGrp="1" noChangeArrowheads="1"/>
          </p:cNvSpPr>
          <p:nvPr>
            <p:ph type="body" idx="1"/>
          </p:nvPr>
        </p:nvSpPr>
        <p:spPr bwMode="auto">
          <a:xfrm>
            <a:off x="685800" y="4343400"/>
            <a:ext cx="5486400" cy="4113213"/>
          </a:xfrm>
          <a:solidFill>
            <a:srgbClr val="FFFFFF"/>
          </a:solidFill>
          <a:ln>
            <a:solidFill>
              <a:srgbClr val="000000"/>
            </a:solidFill>
            <a:miter lim="800000"/>
            <a:headEnd/>
            <a:tailEnd/>
          </a:ln>
        </p:spPr>
        <p:txBody>
          <a:bodyPr wrap="square" lIns="87307" tIns="43652" rIns="87307" bIns="43652" numCol="1" anchor="t" anchorCtr="0" compatLnSpc="1">
            <a:prstTxWarp prst="textNoShape">
              <a:avLst/>
            </a:prstTxWarp>
          </a:bodyPr>
          <a:lstStyle/>
          <a:p>
            <a:pPr>
              <a:spcBef>
                <a:spcPct val="0"/>
              </a:spcBef>
            </a:pPr>
            <a:r>
              <a:rPr lang="en-CA" altLang="en-US" dirty="0" smtClean="0"/>
              <a:t>Shannon / Doreen (2- 3 min)</a:t>
            </a:r>
            <a:endParaRPr lang="en-CA" altLang="en-US" dirty="0" smtClean="0">
              <a:latin typeface="Museo 300" pitchFamily="50" charset="0"/>
            </a:endParaRPr>
          </a:p>
          <a:p>
            <a:pPr>
              <a:spcBef>
                <a:spcPct val="0"/>
              </a:spcBef>
            </a:pPr>
            <a:endParaRPr lang="en-CA" altLang="en-US" sz="1200" baseline="0" dirty="0" smtClean="0">
              <a:latin typeface="Museo 300" pitchFamily="50" charset="0"/>
            </a:endParaRPr>
          </a:p>
          <a:p>
            <a:pPr>
              <a:spcBef>
                <a:spcPct val="0"/>
              </a:spcBef>
            </a:pPr>
            <a:r>
              <a:rPr lang="en-CA" altLang="en-US" sz="1200" baseline="0" dirty="0" smtClean="0"/>
              <a:t>1. It is the incidental acquisition (social function, semantics, syntax (grammar) morphology, phonology, pragmatics etc….)  that provides exposure to what may come within the world of reading</a:t>
            </a:r>
          </a:p>
          <a:p>
            <a:pPr marL="0" marR="0" indent="0" algn="l" defTabSz="914400" rtl="0" eaLnBrk="1" fontAlgn="base" latinLnBrk="0" hangingPunct="1">
              <a:lnSpc>
                <a:spcPct val="100000"/>
              </a:lnSpc>
              <a:spcBef>
                <a:spcPct val="0"/>
              </a:spcBef>
              <a:spcAft>
                <a:spcPct val="0"/>
              </a:spcAft>
              <a:buClrTx/>
              <a:buSzTx/>
              <a:buFontTx/>
              <a:buNone/>
              <a:tabLst/>
              <a:defRPr/>
            </a:pPr>
            <a:endParaRPr lang="en-CA" altLang="en-US" sz="1200"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CA" altLang="en-US" sz="1200" baseline="0" dirty="0" smtClean="0"/>
              <a:t>2. Students who have too little exposure to and development of oral language find learning to read (and write) very difficult</a:t>
            </a:r>
          </a:p>
          <a:p>
            <a:pPr marL="228600" marR="0" indent="-228600" algn="l" defTabSz="914400" rtl="0" eaLnBrk="1" fontAlgn="base" latinLnBrk="0" hangingPunct="1">
              <a:lnSpc>
                <a:spcPct val="100000"/>
              </a:lnSpc>
              <a:spcBef>
                <a:spcPct val="0"/>
              </a:spcBef>
              <a:spcAft>
                <a:spcPct val="0"/>
              </a:spcAft>
              <a:buClrTx/>
              <a:buSzTx/>
              <a:buFontTx/>
              <a:buAutoNum type="arabicPeriod"/>
              <a:tabLst/>
              <a:defRPr/>
            </a:pPr>
            <a:endParaRPr lang="en-CA" altLang="en-US" sz="1200"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CA" altLang="en-US" sz="1200" baseline="0" dirty="0" smtClean="0"/>
              <a:t>3. Reading comprehension depends on language ability</a:t>
            </a:r>
            <a:endParaRPr lang="en-CA" altLang="en-US" sz="1200" dirty="0" smtClean="0"/>
          </a:p>
          <a:p>
            <a:pPr>
              <a:spcBef>
                <a:spcPct val="0"/>
              </a:spcBef>
            </a:pPr>
            <a:endParaRPr lang="en-CA" altLang="en-US" dirty="0" smtClean="0">
              <a:latin typeface="Museo 300" pitchFamily="50" charset="0"/>
            </a:endParaRPr>
          </a:p>
          <a:p>
            <a:pPr>
              <a:spcBef>
                <a:spcPct val="0"/>
              </a:spcBef>
            </a:pPr>
            <a:endParaRPr lang="en-US" altLang="en-US" dirty="0" smtClean="0">
              <a:latin typeface="Museo 300" pitchFamily="50"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8A151DF-0414-46B7-B4D1-2D48292D184E}" type="slidenum">
              <a:rPr lang="en-US" altLang="en-US">
                <a:latin typeface="Museo 300" pitchFamily="50" charset="0"/>
                <a:ea typeface="MS PGothic" pitchFamily="34" charset="-128"/>
              </a:rPr>
              <a:pPr fontAlgn="base">
                <a:spcBef>
                  <a:spcPct val="0"/>
                </a:spcBef>
                <a:spcAft>
                  <a:spcPct val="0"/>
                </a:spcAft>
              </a:pPr>
              <a:t>14</a:t>
            </a:fld>
            <a:endParaRPr lang="en-US" altLang="en-US">
              <a:latin typeface="Museo 300" pitchFamily="50" charset="0"/>
              <a:ea typeface="MS PGothic" pitchFamily="34" charset="-128"/>
            </a:endParaRPr>
          </a:p>
        </p:txBody>
      </p:sp>
      <p:sp>
        <p:nvSpPr>
          <p:cNvPr id="6041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CA" altLang="en-US" dirty="0" smtClean="0"/>
              <a:t>Shannon / Doreen (2-3 min)</a:t>
            </a:r>
          </a:p>
          <a:p>
            <a:pPr>
              <a:spcBef>
                <a:spcPct val="0"/>
              </a:spcBef>
            </a:pPr>
            <a:endParaRPr lang="en-US" altLang="en-US" dirty="0" smtClean="0">
              <a:solidFill>
                <a:srgbClr val="333333"/>
              </a:solidFill>
              <a:latin typeface="Museo 300" pitchFamily="50" charset="0"/>
            </a:endParaRPr>
          </a:p>
          <a:p>
            <a:pPr>
              <a:spcBef>
                <a:spcPct val="0"/>
              </a:spcBef>
            </a:pPr>
            <a:r>
              <a:rPr lang="en-US" altLang="en-US" dirty="0" smtClean="0">
                <a:solidFill>
                  <a:srgbClr val="333333"/>
                </a:solidFill>
                <a:latin typeface="Museo 300" pitchFamily="50" charset="0"/>
              </a:rPr>
              <a:t>Oral language experiences contribute to children's language and literacy development. Chief among these oral language experiences are conversations.</a:t>
            </a:r>
            <a:r>
              <a:rPr lang="en-US" altLang="en-US" dirty="0" smtClean="0">
                <a:latin typeface="Museo 300" pitchFamily="50" charset="0"/>
              </a:rP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dirty="0" smtClean="0"/>
              <a:t>Shannon / Doreen  Pg. 44 (CRBTF) Zone of Proximal Development  (1-2</a:t>
            </a:r>
            <a:r>
              <a:rPr lang="en-CA" altLang="en-US" baseline="0" dirty="0" smtClean="0"/>
              <a:t> min) </a:t>
            </a:r>
          </a:p>
          <a:p>
            <a:pPr>
              <a:spcBef>
                <a:spcPct val="0"/>
              </a:spcBef>
            </a:pPr>
            <a:endParaRPr lang="en-CA" altLang="en-US" baseline="0" dirty="0" smtClean="0"/>
          </a:p>
          <a:p>
            <a:pPr>
              <a:spcBef>
                <a:spcPct val="0"/>
              </a:spcBef>
            </a:pPr>
            <a:r>
              <a:rPr lang="en-CA" altLang="en-US" baseline="0" dirty="0" smtClean="0"/>
              <a:t>Social speech…private speech…inner speech….</a:t>
            </a:r>
            <a:endParaRPr lang="en-CA" altLang="en-US" dirty="0" smtClean="0"/>
          </a:p>
          <a:p>
            <a:pPr>
              <a:spcBef>
                <a:spcPct val="0"/>
              </a:spcBef>
            </a:pPr>
            <a:r>
              <a:rPr lang="en-US" altLang="en-US" dirty="0" smtClean="0">
                <a:latin typeface="Museo 300" pitchFamily="50" charset="0"/>
              </a:rPr>
              <a:t>Dialogic reading is simply children and adults having an authentic conversation about books. </a:t>
            </a:r>
          </a:p>
          <a:p>
            <a:pPr marL="171450" indent="-171450">
              <a:lnSpc>
                <a:spcPct val="90000"/>
              </a:lnSpc>
              <a:spcBef>
                <a:spcPct val="0"/>
              </a:spcBef>
              <a:buFont typeface="Arial"/>
              <a:buChar char="•"/>
            </a:pPr>
            <a:r>
              <a:rPr lang="en-US" altLang="en-US" dirty="0" smtClean="0">
                <a:latin typeface="Museo 300" pitchFamily="50" charset="0"/>
              </a:rPr>
              <a:t>open-ended questions</a:t>
            </a:r>
            <a:endParaRPr lang="en-US" altLang="en-US" sz="800" dirty="0" smtClean="0">
              <a:latin typeface="Museo 300" pitchFamily="50" charset="0"/>
            </a:endParaRPr>
          </a:p>
          <a:p>
            <a:pPr marL="171450" indent="-171450">
              <a:lnSpc>
                <a:spcPct val="90000"/>
              </a:lnSpc>
              <a:spcBef>
                <a:spcPct val="0"/>
              </a:spcBef>
              <a:buFont typeface="Arial"/>
              <a:buChar char="•"/>
            </a:pPr>
            <a:r>
              <a:rPr lang="en-US" altLang="en-US" dirty="0" smtClean="0">
                <a:latin typeface="Museo 300" pitchFamily="50" charset="0"/>
              </a:rPr>
              <a:t>expand upon what child says</a:t>
            </a:r>
            <a:endParaRPr lang="en-US" altLang="en-US" sz="800" dirty="0" smtClean="0">
              <a:latin typeface="Museo 300" pitchFamily="50" charset="0"/>
            </a:endParaRPr>
          </a:p>
          <a:p>
            <a:pPr marL="171450" indent="-171450">
              <a:lnSpc>
                <a:spcPct val="90000"/>
              </a:lnSpc>
              <a:spcBef>
                <a:spcPct val="0"/>
              </a:spcBef>
              <a:buFont typeface="Arial"/>
              <a:buChar char="•"/>
            </a:pPr>
            <a:r>
              <a:rPr lang="en-US" altLang="en-US" dirty="0" smtClean="0">
                <a:latin typeface="Museo 300" pitchFamily="50" charset="0"/>
              </a:rPr>
              <a:t>encourage children to talk more and give descriptions of what they see.</a:t>
            </a:r>
            <a:endParaRPr lang="en-US" altLang="en-US" sz="800" dirty="0" smtClean="0">
              <a:latin typeface="Museo 300" pitchFamily="50" charset="0"/>
            </a:endParaRPr>
          </a:p>
          <a:p>
            <a:pPr marL="171450" indent="-171450">
              <a:lnSpc>
                <a:spcPct val="90000"/>
              </a:lnSpc>
              <a:spcBef>
                <a:spcPct val="0"/>
              </a:spcBef>
              <a:buFont typeface="Arial"/>
              <a:buChar char="•"/>
            </a:pPr>
            <a:r>
              <a:rPr lang="en-US" altLang="en-US" dirty="0" smtClean="0">
                <a:latin typeface="Museo 300" pitchFamily="50" charset="0"/>
              </a:rPr>
              <a:t>is most effective when a child has at least 50 words of expressive vocabulary.</a:t>
            </a:r>
          </a:p>
          <a:p>
            <a:pPr>
              <a:lnSpc>
                <a:spcPct val="90000"/>
              </a:lnSpc>
              <a:spcBef>
                <a:spcPct val="0"/>
              </a:spcBef>
            </a:pPr>
            <a:endParaRPr lang="en-US" altLang="en-US" dirty="0" smtClean="0">
              <a:latin typeface="Museo 300" pitchFamily="50" charset="0"/>
            </a:endParaRPr>
          </a:p>
          <a:p>
            <a:pPr>
              <a:lnSpc>
                <a:spcPct val="90000"/>
              </a:lnSpc>
              <a:spcBef>
                <a:spcPct val="0"/>
              </a:spcBef>
            </a:pPr>
            <a:r>
              <a:rPr lang="en-US" altLang="en-US" dirty="0" smtClean="0">
                <a:latin typeface="Museo 300" pitchFamily="50" charset="0"/>
              </a:rPr>
              <a:t>Dialogic reading has proven</a:t>
            </a:r>
            <a:r>
              <a:rPr lang="en-US" altLang="en-US" baseline="0" dirty="0" smtClean="0">
                <a:latin typeface="Museo 300" pitchFamily="50" charset="0"/>
              </a:rPr>
              <a:t> to be the greatest approach for making improvement in young children’s language development.  It is the back and forth conversation, tied to a “single idea or topic” that makes a difference  (National Early Literacy Panel)</a:t>
            </a:r>
          </a:p>
          <a:p>
            <a:pPr>
              <a:lnSpc>
                <a:spcPct val="90000"/>
              </a:lnSpc>
              <a:spcBef>
                <a:spcPct val="0"/>
              </a:spcBef>
            </a:pPr>
            <a:endParaRPr lang="en-US" altLang="en-US" baseline="0" dirty="0" smtClean="0">
              <a:latin typeface="Museo 300" pitchFamily="50" charset="0"/>
            </a:endParaRPr>
          </a:p>
          <a:p>
            <a:pPr>
              <a:lnSpc>
                <a:spcPct val="90000"/>
              </a:lnSpc>
              <a:spcBef>
                <a:spcPct val="0"/>
              </a:spcBef>
            </a:pPr>
            <a:r>
              <a:rPr lang="en-US" altLang="en-US" baseline="0" dirty="0" smtClean="0">
                <a:latin typeface="Museo 300" pitchFamily="50" charset="0"/>
              </a:rPr>
              <a:t>Link to:  parents helping at home, sitting with student during silent reading ….</a:t>
            </a:r>
            <a:endParaRPr lang="en-CA" altLang="en-US" dirty="0" smtClean="0"/>
          </a:p>
          <a:p>
            <a:pPr>
              <a:lnSpc>
                <a:spcPct val="90000"/>
              </a:lnSpc>
              <a:spcBef>
                <a:spcPct val="0"/>
              </a:spcBef>
            </a:pPr>
            <a:endParaRPr lang="en-US" altLang="en-US" dirty="0" smtClean="0">
              <a:latin typeface="Museo 300" pitchFamily="50" charset="0"/>
            </a:endParaRP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57DF5EC-69F3-42D4-9987-AFC987B7C355}" type="slidenum">
              <a:rPr lang="en-US" altLang="en-US"/>
              <a:pPr fontAlgn="base">
                <a:spcBef>
                  <a:spcPct val="0"/>
                </a:spcBef>
                <a:spcAft>
                  <a:spcPct val="0"/>
                </a:spcAft>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B68BC99-79DB-45EB-BC5A-A9052C647190}" type="slidenum">
              <a:rPr lang="en-US" altLang="en-US">
                <a:latin typeface="Museo 300" pitchFamily="50" charset="0"/>
                <a:ea typeface="MS PGothic" pitchFamily="34" charset="-128"/>
              </a:rPr>
              <a:pPr fontAlgn="base">
                <a:spcBef>
                  <a:spcPct val="0"/>
                </a:spcBef>
                <a:spcAft>
                  <a:spcPct val="0"/>
                </a:spcAft>
              </a:pPr>
              <a:t>16</a:t>
            </a:fld>
            <a:endParaRPr lang="en-US" altLang="en-US">
              <a:latin typeface="Museo 300" pitchFamily="50" charset="0"/>
              <a:ea typeface="MS PGothic" pitchFamily="34" charset="-128"/>
            </a:endParaRPr>
          </a:p>
        </p:txBody>
      </p:sp>
      <p:sp>
        <p:nvSpPr>
          <p:cNvPr id="6246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246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CA" altLang="en-US" dirty="0" smtClean="0"/>
              <a:t>Shannon / Doreen (4min)</a:t>
            </a:r>
          </a:p>
          <a:p>
            <a:pPr>
              <a:spcBef>
                <a:spcPct val="0"/>
              </a:spcBef>
            </a:pPr>
            <a:endParaRPr lang="en-CA" altLang="en-US" dirty="0" smtClean="0"/>
          </a:p>
          <a:p>
            <a:pPr>
              <a:spcBef>
                <a:spcPct val="0"/>
              </a:spcBef>
            </a:pPr>
            <a:r>
              <a:rPr lang="en-US" altLang="en-US" dirty="0" smtClean="0">
                <a:latin typeface="Museo 300" pitchFamily="50" charset="0"/>
              </a:rPr>
              <a:t>OTTT is a document that is research based and was written by and for kindergarten teachers in North Vancouver.  It is now sold and used throughout British Columbia. </a:t>
            </a:r>
          </a:p>
          <a:p>
            <a:pPr>
              <a:spcBef>
                <a:spcPct val="0"/>
              </a:spcBef>
            </a:pPr>
            <a:r>
              <a:rPr lang="en-US" altLang="en-US" dirty="0" smtClean="0">
                <a:latin typeface="Museo 300" pitchFamily="50" charset="0"/>
              </a:rPr>
              <a:t>Our kindergarten teachers began noticing a difference in the oral language ability that their students were entering K with and they asked for help with teaching expressive and receptive oral language skills. OTTT was born.</a:t>
            </a:r>
          </a:p>
          <a:p>
            <a:pPr>
              <a:spcBef>
                <a:spcPct val="0"/>
              </a:spcBef>
            </a:pPr>
            <a:endParaRPr lang="en-US" altLang="en-US" dirty="0" smtClean="0">
              <a:latin typeface="Museo 300" pitchFamily="50" charset="0"/>
            </a:endParaRPr>
          </a:p>
          <a:p>
            <a:pPr>
              <a:spcBef>
                <a:spcPct val="0"/>
              </a:spcBef>
            </a:pPr>
            <a:r>
              <a:rPr lang="en-US" altLang="en-US" dirty="0" smtClean="0">
                <a:latin typeface="Museo 300" pitchFamily="50" charset="0"/>
              </a:rPr>
              <a:t>We were thrilled to then see the government come in with the oral language component to the new LA IRP and found that OTTT helped teachers meet nearly all of the required learning outcomes for that portion of the IRP.</a:t>
            </a:r>
          </a:p>
          <a:p>
            <a:pPr>
              <a:spcBef>
                <a:spcPct val="0"/>
              </a:spcBef>
            </a:pPr>
            <a:endParaRPr lang="en-CA" altLang="en-US" dirty="0" smtClean="0"/>
          </a:p>
          <a:p>
            <a:pPr>
              <a:spcBef>
                <a:spcPct val="0"/>
              </a:spcBef>
            </a:pPr>
            <a:endParaRPr lang="en-CA" altLang="en-US" dirty="0" smtClean="0"/>
          </a:p>
          <a:p>
            <a:pPr>
              <a:spcBef>
                <a:spcPct val="0"/>
              </a:spcBef>
            </a:pPr>
            <a:r>
              <a:rPr lang="en-US" altLang="en-US" dirty="0" smtClean="0">
                <a:solidFill>
                  <a:srgbClr val="333333"/>
                </a:solidFill>
                <a:latin typeface="Museo 300" pitchFamily="50" charset="0"/>
              </a:rPr>
              <a:t>Remember, although this was originally designed as a K resources, it is also really important for all teachers of reading to know the foundations of oral language and its connection to reading. </a:t>
            </a:r>
          </a:p>
          <a:p>
            <a:pPr>
              <a:spcBef>
                <a:spcPct val="0"/>
              </a:spcBef>
            </a:pPr>
            <a:endParaRPr lang="en-US" altLang="en-US" dirty="0" smtClean="0">
              <a:solidFill>
                <a:srgbClr val="333333"/>
              </a:solidFill>
              <a:latin typeface="Museo 300" pitchFamily="50" charset="0"/>
            </a:endParaRPr>
          </a:p>
          <a:p>
            <a:pPr>
              <a:spcBef>
                <a:spcPct val="0"/>
              </a:spcBef>
            </a:pPr>
            <a:r>
              <a:rPr lang="en-US" altLang="en-US" dirty="0" smtClean="0">
                <a:solidFill>
                  <a:srgbClr val="333333"/>
                </a:solidFill>
                <a:latin typeface="Museo 300" pitchFamily="50" charset="0"/>
              </a:rPr>
              <a:t>Some great</a:t>
            </a:r>
            <a:r>
              <a:rPr lang="en-US" altLang="en-US" baseline="0" dirty="0" smtClean="0">
                <a:solidFill>
                  <a:srgbClr val="333333"/>
                </a:solidFill>
                <a:latin typeface="Museo 300" pitchFamily="50" charset="0"/>
              </a:rPr>
              <a:t> activities and strategies within….  Kinder Teachers have a quick chat at your table about the kinds of strategies you have found in this resource….</a:t>
            </a:r>
          </a:p>
          <a:p>
            <a:pPr>
              <a:spcBef>
                <a:spcPct val="0"/>
              </a:spcBef>
            </a:pPr>
            <a:endParaRPr lang="en-US" altLang="en-US" baseline="0" dirty="0" smtClean="0">
              <a:solidFill>
                <a:srgbClr val="333333"/>
              </a:solidFill>
              <a:latin typeface="Museo 300" pitchFamily="50" charset="0"/>
            </a:endParaRPr>
          </a:p>
          <a:p>
            <a:pPr>
              <a:spcBef>
                <a:spcPct val="0"/>
              </a:spcBef>
            </a:pPr>
            <a:endParaRPr lang="en-US" altLang="en-US" baseline="0" dirty="0" smtClean="0">
              <a:solidFill>
                <a:srgbClr val="333333"/>
              </a:solidFill>
              <a:latin typeface="Museo 300" pitchFamily="50" charset="0"/>
            </a:endParaRPr>
          </a:p>
          <a:p>
            <a:pPr>
              <a:spcBef>
                <a:spcPct val="0"/>
              </a:spcBef>
            </a:pPr>
            <a:r>
              <a:rPr lang="en-US" altLang="en-US" baseline="0" dirty="0" smtClean="0">
                <a:solidFill>
                  <a:srgbClr val="333333"/>
                </a:solidFill>
                <a:latin typeface="Museo 300" pitchFamily="50" charset="0"/>
              </a:rPr>
              <a:t>90% of all learning takes place in social situations..</a:t>
            </a:r>
          </a:p>
          <a:p>
            <a:pPr>
              <a:spcBef>
                <a:spcPct val="0"/>
              </a:spcBef>
            </a:pPr>
            <a:endParaRPr lang="en-US" altLang="en-US" baseline="0" dirty="0" smtClean="0">
              <a:solidFill>
                <a:srgbClr val="333333"/>
              </a:solidFill>
              <a:latin typeface="Museo 300" pitchFamily="50" charset="0"/>
            </a:endParaRPr>
          </a:p>
          <a:p>
            <a:pPr>
              <a:spcBef>
                <a:spcPct val="0"/>
              </a:spcBef>
            </a:pPr>
            <a:endParaRPr lang="en-US" altLang="en-US" baseline="0" dirty="0" smtClean="0">
              <a:solidFill>
                <a:srgbClr val="333333"/>
              </a:solidFill>
              <a:latin typeface="Museo 300" pitchFamily="50" charset="0"/>
            </a:endParaRPr>
          </a:p>
          <a:p>
            <a:pPr>
              <a:spcBef>
                <a:spcPct val="0"/>
              </a:spcBef>
            </a:pPr>
            <a:endParaRPr lang="en-US" altLang="en-US" baseline="0" dirty="0" smtClean="0">
              <a:solidFill>
                <a:srgbClr val="333333"/>
              </a:solidFill>
              <a:latin typeface="Museo 300" pitchFamily="50" charset="0"/>
            </a:endParaRPr>
          </a:p>
          <a:p>
            <a:pPr>
              <a:spcBef>
                <a:spcPct val="0"/>
              </a:spcBef>
            </a:pPr>
            <a:endParaRPr lang="en-US" altLang="en-US" dirty="0" smtClean="0">
              <a:solidFill>
                <a:srgbClr val="333333"/>
              </a:solidFill>
              <a:latin typeface="Museo 300" pitchFamily="50"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dirty="0" smtClean="0"/>
              <a:t>Shannon / Doreen </a:t>
            </a:r>
          </a:p>
          <a:p>
            <a:pPr>
              <a:spcBef>
                <a:spcPct val="0"/>
              </a:spcBef>
            </a:pPr>
            <a:r>
              <a:rPr lang="en-CA" altLang="en-US" dirty="0" smtClean="0"/>
              <a:t>(10 min max)</a:t>
            </a:r>
          </a:p>
          <a:p>
            <a:pPr>
              <a:spcBef>
                <a:spcPct val="0"/>
              </a:spcBef>
            </a:pPr>
            <a:endParaRPr lang="en-CA" altLang="en-US" dirty="0" smtClean="0"/>
          </a:p>
          <a:p>
            <a:pPr>
              <a:spcBef>
                <a:spcPct val="0"/>
              </a:spcBef>
            </a:pPr>
            <a:r>
              <a:rPr lang="en-CA" altLang="en-US" dirty="0" smtClean="0"/>
              <a:t>Examples:  </a:t>
            </a:r>
          </a:p>
          <a:p>
            <a:pPr>
              <a:spcBef>
                <a:spcPct val="0"/>
              </a:spcBef>
            </a:pPr>
            <a:endParaRPr lang="en-CA" altLang="en-US" dirty="0" smtClean="0"/>
          </a:p>
          <a:p>
            <a:pPr>
              <a:spcBef>
                <a:spcPct val="0"/>
              </a:spcBef>
            </a:pPr>
            <a:r>
              <a:rPr lang="en-CA" altLang="en-US" dirty="0" smtClean="0"/>
              <a:t>The first</a:t>
            </a:r>
            <a:r>
              <a:rPr lang="en-CA" altLang="en-US" baseline="0" dirty="0" smtClean="0"/>
              <a:t> picture shows a young boy telling his story through the use of a “television prop”  (Shannon – grade 2s in Australia during “free play)</a:t>
            </a:r>
          </a:p>
          <a:p>
            <a:pPr>
              <a:spcBef>
                <a:spcPct val="0"/>
              </a:spcBef>
            </a:pPr>
            <a:r>
              <a:rPr lang="en-CA" altLang="en-US" baseline="0" dirty="0" smtClean="0"/>
              <a:t>The second is a picture of “story bags”  You have a similar activity on your table.  Take a few minutes to look at the pictures in your “story bag/envelope”  Choose several pictures and use them to tell a story to the person next to you or to your table. Listeners can/should ask questions about the story once the speaker or story teller is done.  How did this activity go?  How can it be adapted for your students?</a:t>
            </a:r>
          </a:p>
          <a:p>
            <a:pPr>
              <a:spcBef>
                <a:spcPct val="0"/>
              </a:spcBef>
            </a:pPr>
            <a:endParaRPr lang="en-CA" altLang="en-US" dirty="0" smtClean="0"/>
          </a:p>
          <a:p>
            <a:pPr>
              <a:spcBef>
                <a:spcPct val="0"/>
              </a:spcBef>
            </a:pPr>
            <a:r>
              <a:rPr lang="en-CA" altLang="en-US" dirty="0" smtClean="0"/>
              <a:t>Story Stones – rocks with</a:t>
            </a:r>
            <a:r>
              <a:rPr lang="en-CA" altLang="en-US" baseline="0" dirty="0" smtClean="0"/>
              <a:t> pictures on them….</a:t>
            </a:r>
            <a:endParaRPr lang="en-CA" altLang="en-US" dirty="0" smtClean="0"/>
          </a:p>
          <a:p>
            <a:pPr>
              <a:spcBef>
                <a:spcPct val="0"/>
              </a:spcBef>
            </a:pPr>
            <a:r>
              <a:rPr lang="en-CA" altLang="en-US" dirty="0" smtClean="0"/>
              <a:t>Imagination Basket …..  A basket full of </a:t>
            </a:r>
            <a:r>
              <a:rPr lang="en-CA" altLang="en-US" dirty="0" err="1" smtClean="0"/>
              <a:t>artifacts</a:t>
            </a:r>
            <a:endParaRPr lang="en-CA" altLang="en-US" dirty="0" smtClean="0"/>
          </a:p>
          <a:p>
            <a:pPr>
              <a:spcBef>
                <a:spcPct val="0"/>
              </a:spcBef>
            </a:pPr>
            <a:r>
              <a:rPr lang="en-CA" altLang="en-US" dirty="0" err="1" smtClean="0"/>
              <a:t>Artifacts</a:t>
            </a:r>
            <a:r>
              <a:rPr lang="en-CA" altLang="en-US" dirty="0" smtClean="0"/>
              <a:t> – for discussion</a:t>
            </a:r>
          </a:p>
          <a:p>
            <a:pPr>
              <a:spcBef>
                <a:spcPct val="0"/>
              </a:spcBef>
            </a:pPr>
            <a:endParaRPr lang="en-CA" altLang="en-US" dirty="0" smtClean="0"/>
          </a:p>
          <a:p>
            <a:pPr>
              <a:spcBef>
                <a:spcPct val="0"/>
              </a:spcBef>
            </a:pPr>
            <a:r>
              <a:rPr lang="en-CA" altLang="en-US" dirty="0" smtClean="0"/>
              <a:t>Barrier activity – How to put on a “button up shirt”….  If time…  </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6C8AAE2-8F70-4B2F-B718-FC45B7F3B1F3}" type="slidenum">
              <a:rPr lang="en-US" altLang="en-US"/>
              <a:pPr fontAlgn="base">
                <a:spcBef>
                  <a:spcPct val="0"/>
                </a:spcBef>
                <a:spcAft>
                  <a:spcPct val="0"/>
                </a:spcAft>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5DF282C-31FA-41D9-94A0-8D9979C8ABFF}" type="slidenum">
              <a:rPr lang="en-US" altLang="en-US">
                <a:latin typeface="Museo 300" pitchFamily="50" charset="0"/>
                <a:ea typeface="MS PGothic" pitchFamily="34" charset="-128"/>
              </a:rPr>
              <a:pPr fontAlgn="base">
                <a:spcBef>
                  <a:spcPct val="0"/>
                </a:spcBef>
                <a:spcAft>
                  <a:spcPct val="0"/>
                </a:spcAft>
              </a:pPr>
              <a:t>18</a:t>
            </a:fld>
            <a:endParaRPr lang="en-US" altLang="en-US">
              <a:latin typeface="Museo 300" pitchFamily="50" charset="0"/>
              <a:ea typeface="MS PGothic" pitchFamily="34" charset="-128"/>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sz="1600" dirty="0" smtClean="0"/>
              <a:t>Shannon / Doreen (4 min)</a:t>
            </a:r>
          </a:p>
          <a:p>
            <a:pPr>
              <a:spcBef>
                <a:spcPct val="0"/>
              </a:spcBef>
            </a:pPr>
            <a:endParaRPr lang="en-CA" altLang="en-US" sz="1600" dirty="0" smtClean="0"/>
          </a:p>
          <a:p>
            <a:pPr>
              <a:spcBef>
                <a:spcPct val="0"/>
              </a:spcBef>
            </a:pPr>
            <a:r>
              <a:rPr lang="en-US" altLang="en-US" sz="1600" dirty="0" smtClean="0">
                <a:latin typeface="Museo 300" pitchFamily="50" charset="0"/>
              </a:rPr>
              <a:t>Watch video to 2:15 only</a:t>
            </a:r>
          </a:p>
          <a:p>
            <a:pPr>
              <a:spcBef>
                <a:spcPct val="0"/>
              </a:spcBef>
            </a:pPr>
            <a:r>
              <a:rPr lang="en-US" altLang="en-US" sz="1600" dirty="0" smtClean="0">
                <a:latin typeface="Museo 300" pitchFamily="50" charset="0"/>
              </a:rPr>
              <a:t>Report Out: Look for – Gradual Release of Responsibility, modeling, formative feedback, modeling self-regulated learning, </a:t>
            </a:r>
            <a:r>
              <a:rPr lang="en-US" altLang="en-US" sz="1600" dirty="0" err="1" smtClean="0">
                <a:latin typeface="Museo 300" pitchFamily="50" charset="0"/>
              </a:rPr>
              <a:t>honouring</a:t>
            </a:r>
            <a:r>
              <a:rPr lang="en-US" altLang="en-US" sz="1600" dirty="0" smtClean="0">
                <a:latin typeface="Museo 300" pitchFamily="50" charset="0"/>
              </a:rPr>
              <a:t> the value of oral language, accessing prior knowledge </a:t>
            </a:r>
            <a:endParaRPr lang="en-US" altLang="en-US" dirty="0" smtClean="0">
              <a:latin typeface="Museo 300" pitchFamily="50"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dirty="0" smtClean="0"/>
              <a:t>Janet</a:t>
            </a:r>
          </a:p>
          <a:p>
            <a:pPr>
              <a:spcBef>
                <a:spcPct val="0"/>
              </a:spcBef>
            </a:pPr>
            <a:endParaRPr lang="en-CA" altLang="en-US" dirty="0" smtClean="0"/>
          </a:p>
          <a:p>
            <a:pPr>
              <a:spcBef>
                <a:spcPct val="0"/>
              </a:spcBef>
            </a:pPr>
            <a:endParaRPr lang="en-CA" altLang="en-US" dirty="0"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AFDA6B9-045B-4056-94E8-60C787BAA808}" type="slidenum">
              <a:rPr lang="en-US" altLang="en-US"/>
              <a:pPr fontAlgn="base">
                <a:spcBef>
                  <a:spcPct val="0"/>
                </a:spcBef>
                <a:spcAft>
                  <a:spcPct val="0"/>
                </a:spcAft>
              </a:pPr>
              <a:t>20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Anne Lawson</a:t>
            </a:r>
          </a:p>
          <a:p>
            <a:pPr>
              <a:spcBef>
                <a:spcPct val="0"/>
              </a:spcBef>
            </a:pPr>
            <a:r>
              <a:rPr lang="en-US" altLang="en-US" smtClean="0"/>
              <a:t>1 minute</a:t>
            </a:r>
          </a:p>
          <a:p>
            <a:pPr>
              <a:spcBef>
                <a:spcPct val="0"/>
              </a:spcBef>
            </a:pPr>
            <a:endParaRPr lang="en-US"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7E5F6F5-14F0-4341-889F-2BE7B7BC3F01}" type="slidenum">
              <a:rPr lang="en-US" altLang="en-US"/>
              <a:pPr fontAlgn="base">
                <a:spcBef>
                  <a:spcPct val="0"/>
                </a:spcBef>
                <a:spcAft>
                  <a:spcPct val="0"/>
                </a:spcAft>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Janet</a:t>
            </a:r>
          </a:p>
          <a:p>
            <a:pPr>
              <a:spcBef>
                <a:spcPct val="0"/>
              </a:spcBef>
            </a:pPr>
            <a:endParaRPr lang="en-US" altLang="en-US" dirty="0" smtClean="0"/>
          </a:p>
          <a:p>
            <a:pPr>
              <a:spcBef>
                <a:spcPct val="0"/>
              </a:spcBef>
            </a:pPr>
            <a:r>
              <a:rPr lang="en-US" altLang="en-US" dirty="0" smtClean="0"/>
              <a:t>There are two parts to processing sound.</a:t>
            </a:r>
            <a:r>
              <a:rPr lang="en-US" altLang="en-US" baseline="0" dirty="0" smtClean="0"/>
              <a:t> </a:t>
            </a:r>
          </a:p>
          <a:p>
            <a:pPr>
              <a:spcBef>
                <a:spcPct val="0"/>
              </a:spcBef>
            </a:pPr>
            <a:endParaRPr lang="en-US" altLang="en-US" baseline="0" dirty="0" smtClean="0"/>
          </a:p>
          <a:p>
            <a:pPr>
              <a:spcBef>
                <a:spcPct val="0"/>
              </a:spcBef>
            </a:pPr>
            <a:r>
              <a:rPr lang="en-US" altLang="en-US" baseline="0" dirty="0" smtClean="0"/>
              <a:t>Phonological awareness is the large umbrella. </a:t>
            </a:r>
            <a:endParaRPr lang="en-US" altLang="en-US" dirty="0" smtClean="0"/>
          </a:p>
          <a:p>
            <a:pPr>
              <a:spcBef>
                <a:spcPct val="0"/>
              </a:spcBef>
            </a:pPr>
            <a:endParaRPr lang="en-US" altLang="en-US" dirty="0" smtClean="0"/>
          </a:p>
          <a:p>
            <a:pPr>
              <a:spcBef>
                <a:spcPct val="0"/>
              </a:spcBef>
            </a:pPr>
            <a:endParaRPr lang="en-US" altLang="en-US" dirty="0" smtClean="0">
              <a:sym typeface="Wingdings" pitchFamily="2" charset="2"/>
            </a:endParaRP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AE0A902-46B5-47F7-B7F9-5024FDB54CF9}" type="slidenum">
              <a:rPr lang="en-US" altLang="en-US"/>
              <a:pPr fontAlgn="base">
                <a:spcBef>
                  <a:spcPct val="0"/>
                </a:spcBef>
                <a:spcAft>
                  <a:spcPct val="0"/>
                </a:spcAft>
              </a:pPr>
              <a:t>21</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Talk about the</a:t>
            </a:r>
            <a:r>
              <a:rPr lang="en-US" altLang="en-US" baseline="0" dirty="0" smtClean="0"/>
              <a:t> research – struggling readers have holes in their phonological/phonemic awareness skills. </a:t>
            </a:r>
          </a:p>
          <a:p>
            <a:pPr>
              <a:spcBef>
                <a:spcPct val="0"/>
              </a:spcBef>
            </a:pPr>
            <a:endParaRPr lang="en-US" alt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smtClean="0"/>
              <a:t>Research shows that</a:t>
            </a:r>
            <a:r>
              <a:rPr lang="en-US" altLang="en-US" baseline="0" dirty="0" smtClean="0"/>
              <a:t> many struggling readers have difficulty acquiring and solidifying phonological awareness skills. We need to meet them where they are at no matter what grade so there is no set answer to “When do we teach these skills.” Although they are thought of as being taught in Pre-K-K-1, we need to find ways to continue phonological awareness instruction with struggling readers to patch holes they may have in this foundation skill. </a:t>
            </a:r>
            <a:endParaRPr lang="en-US" altLang="en-US" dirty="0"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E78FEE8-87BD-48ED-BCFE-A0894E2865DA}" type="slidenum">
              <a:rPr lang="en-US" altLang="en-US"/>
              <a:pPr fontAlgn="base">
                <a:spcBef>
                  <a:spcPct val="0"/>
                </a:spcBef>
                <a:spcAft>
                  <a:spcPct val="0"/>
                </a:spcAft>
              </a:pPr>
              <a:t>23</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Janet – hand out phonological awareness inventory pg. 67</a:t>
            </a:r>
          </a:p>
          <a:p>
            <a:pPr>
              <a:spcBef>
                <a:spcPct val="0"/>
              </a:spcBef>
            </a:pPr>
            <a:endParaRPr lang="en-US" alt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baseline="0" dirty="0" smtClean="0"/>
              <a:t>The TOPA is a great Kindergarten screener – but Inventories/assessments such as this are better for helping us to know specifically what skills in the phonological awareness continuum to target with various students (no matter what grade they are in). </a:t>
            </a:r>
            <a:endParaRPr lang="en-US" altLang="en-US" dirty="0" smtClean="0"/>
          </a:p>
          <a:p>
            <a:pPr>
              <a:spcBef>
                <a:spcPct val="0"/>
              </a:spcBef>
            </a:pPr>
            <a:endParaRPr lang="en-US" altLang="en-US" dirty="0" smtClean="0"/>
          </a:p>
          <a:p>
            <a:pPr>
              <a:spcBef>
                <a:spcPct val="0"/>
              </a:spcBef>
            </a:pPr>
            <a:endParaRPr lang="en-US" altLang="en-US" dirty="0" smtClean="0"/>
          </a:p>
          <a:p>
            <a:pPr>
              <a:spcBef>
                <a:spcPct val="0"/>
              </a:spcBef>
            </a:pPr>
            <a:endParaRPr lang="en-US" altLang="en-US" dirty="0"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119019C-E248-4453-8CA3-D957EDCDE553}" type="slidenum">
              <a:rPr lang="en-US" altLang="en-US"/>
              <a:pPr fontAlgn="base">
                <a:spcBef>
                  <a:spcPct val="0"/>
                </a:spcBef>
                <a:spcAft>
                  <a:spcPct val="0"/>
                </a:spcAft>
              </a:pPr>
              <a:t>24</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Great</a:t>
            </a:r>
            <a:r>
              <a:rPr lang="en-CA" baseline="0" dirty="0" smtClean="0"/>
              <a:t> for remembering that with phonological and phonemic awareness students should not be looking at letters. At minimum they might be looking at a picture. </a:t>
            </a:r>
            <a:endParaRPr lang="en-CA" dirty="0"/>
          </a:p>
        </p:txBody>
      </p:sp>
      <p:sp>
        <p:nvSpPr>
          <p:cNvPr id="4" name="Slide Number Placeholder 3"/>
          <p:cNvSpPr>
            <a:spLocks noGrp="1"/>
          </p:cNvSpPr>
          <p:nvPr>
            <p:ph type="sldNum" sz="quarter" idx="10"/>
          </p:nvPr>
        </p:nvSpPr>
        <p:spPr/>
        <p:txBody>
          <a:bodyPr/>
          <a:lstStyle/>
          <a:p>
            <a:pPr>
              <a:defRPr/>
            </a:pPr>
            <a:fld id="{3A1D8EBD-AC47-4B40-82E3-4EF2749A9E7D}" type="slidenum">
              <a:rPr lang="en-US" smtClean="0"/>
              <a:pPr>
                <a:defRPr/>
              </a:pPr>
              <a:t>25</a:t>
            </a:fld>
            <a:endParaRPr lang="en-US"/>
          </a:p>
        </p:txBody>
      </p:sp>
    </p:spTree>
    <p:extLst>
      <p:ext uri="{BB962C8B-B14F-4D97-AF65-F5344CB8AC3E}">
        <p14:creationId xmlns:p14="http://schemas.microsoft.com/office/powerpoint/2010/main" val="1197081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Great</a:t>
            </a:r>
            <a:r>
              <a:rPr lang="en-CA" baseline="0" dirty="0" smtClean="0"/>
              <a:t> resources for activities that can be done with students who need targeted skills in this area. Depending on what primary grade(s) you have been teaching you may be more or less familiar with these resources. </a:t>
            </a:r>
          </a:p>
          <a:p>
            <a:endParaRPr lang="en-CA" baseline="0" dirty="0" smtClean="0"/>
          </a:p>
          <a:p>
            <a:r>
              <a:rPr lang="en-CA" baseline="0" dirty="0" smtClean="0"/>
              <a:t>Firm Foundations is available online in the portal and has tons of great activities. </a:t>
            </a:r>
            <a:endParaRPr lang="en-CA" dirty="0"/>
          </a:p>
        </p:txBody>
      </p:sp>
      <p:sp>
        <p:nvSpPr>
          <p:cNvPr id="4" name="Slide Number Placeholder 3"/>
          <p:cNvSpPr>
            <a:spLocks noGrp="1"/>
          </p:cNvSpPr>
          <p:nvPr>
            <p:ph type="sldNum" sz="quarter" idx="10"/>
          </p:nvPr>
        </p:nvSpPr>
        <p:spPr/>
        <p:txBody>
          <a:bodyPr/>
          <a:lstStyle/>
          <a:p>
            <a:pPr>
              <a:defRPr/>
            </a:pPr>
            <a:fld id="{3A1D8EBD-AC47-4B40-82E3-4EF2749A9E7D}" type="slidenum">
              <a:rPr lang="en-US" smtClean="0"/>
              <a:pPr>
                <a:defRPr/>
              </a:pPr>
              <a:t>26</a:t>
            </a:fld>
            <a:endParaRPr lang="en-US"/>
          </a:p>
        </p:txBody>
      </p:sp>
    </p:spTree>
    <p:extLst>
      <p:ext uri="{BB962C8B-B14F-4D97-AF65-F5344CB8AC3E}">
        <p14:creationId xmlns:p14="http://schemas.microsoft.com/office/powerpoint/2010/main" val="2997151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Refer to handout of faces with eyes/no eyes</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E559A25-D0C6-486B-8DC7-17C3B38C1796}" type="slidenum">
              <a:rPr lang="en-US" altLang="en-US"/>
              <a:pPr fontAlgn="base">
                <a:spcBef>
                  <a:spcPct val="0"/>
                </a:spcBef>
                <a:spcAft>
                  <a:spcPct val="0"/>
                </a:spcAft>
              </a:pPr>
              <a:t>27</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altLang="en-US" dirty="0" smtClean="0">
                <a:latin typeface="Museo 300" pitchFamily="50" charset="0"/>
                <a:ea typeface="Museo 300" pitchFamily="50" charset="0"/>
                <a:cs typeface="Museo 300" pitchFamily="50" charset="0"/>
              </a:rPr>
              <a:t>Phonics instruction is just one piece of your reading program.</a:t>
            </a:r>
            <a:r>
              <a:rPr lang="en-US" altLang="en-US" baseline="0" dirty="0" smtClean="0">
                <a:latin typeface="Museo 300" pitchFamily="50" charset="0"/>
                <a:ea typeface="Museo 300" pitchFamily="50" charset="0"/>
                <a:cs typeface="Museo 300" pitchFamily="50" charset="0"/>
              </a:rPr>
              <a:t> </a:t>
            </a:r>
            <a:endParaRPr lang="en-US" altLang="en-US" dirty="0" smtClean="0">
              <a:latin typeface="Museo 300" pitchFamily="50" charset="0"/>
              <a:ea typeface="Museo 300" pitchFamily="50" charset="0"/>
              <a:cs typeface="Museo 300" pitchFamily="50" charset="0"/>
            </a:endParaRPr>
          </a:p>
          <a:p>
            <a:pPr>
              <a:lnSpc>
                <a:spcPct val="90000"/>
              </a:lnSpc>
              <a:spcBef>
                <a:spcPct val="0"/>
              </a:spcBef>
            </a:pPr>
            <a:endParaRPr lang="en-US" altLang="en-US" dirty="0" smtClean="0">
              <a:latin typeface="Museo 300" pitchFamily="50" charset="0"/>
              <a:ea typeface="Museo 300" pitchFamily="50" charset="0"/>
              <a:cs typeface="Museo 300" pitchFamily="50" charset="0"/>
            </a:endParaRPr>
          </a:p>
          <a:p>
            <a:pPr>
              <a:lnSpc>
                <a:spcPct val="90000"/>
              </a:lnSpc>
              <a:spcBef>
                <a:spcPct val="0"/>
              </a:spcBef>
            </a:pPr>
            <a:r>
              <a:rPr lang="en-US" altLang="en-US" dirty="0" smtClean="0">
                <a:latin typeface="Museo 300" pitchFamily="50" charset="0"/>
                <a:ea typeface="Museo 300" pitchFamily="50" charset="0"/>
                <a:cs typeface="Museo 300" pitchFamily="50" charset="0"/>
              </a:rPr>
              <a:t>The</a:t>
            </a:r>
            <a:r>
              <a:rPr lang="en-US" altLang="en-US" baseline="0" dirty="0" smtClean="0">
                <a:latin typeface="Museo 300" pitchFamily="50" charset="0"/>
                <a:ea typeface="Museo 300" pitchFamily="50" charset="0"/>
                <a:cs typeface="Museo 300" pitchFamily="50" charset="0"/>
              </a:rPr>
              <a:t> research is showing us these things: </a:t>
            </a:r>
          </a:p>
          <a:p>
            <a:pPr>
              <a:lnSpc>
                <a:spcPct val="90000"/>
              </a:lnSpc>
              <a:spcBef>
                <a:spcPct val="0"/>
              </a:spcBef>
            </a:pPr>
            <a:endParaRPr lang="en-US" altLang="en-US" dirty="0" smtClean="0">
              <a:latin typeface="Museo 300" pitchFamily="50" charset="0"/>
              <a:ea typeface="Museo 300" pitchFamily="50" charset="0"/>
              <a:cs typeface="Museo 300" pitchFamily="50" charset="0"/>
            </a:endParaRPr>
          </a:p>
          <a:p>
            <a:pPr>
              <a:lnSpc>
                <a:spcPct val="90000"/>
              </a:lnSpc>
              <a:spcBef>
                <a:spcPct val="0"/>
              </a:spcBef>
            </a:pPr>
            <a:r>
              <a:rPr lang="en-US" altLang="en-US" dirty="0" smtClean="0">
                <a:latin typeface="Museo 300" pitchFamily="50" charset="0"/>
                <a:ea typeface="Museo 300" pitchFamily="50" charset="0"/>
                <a:cs typeface="Museo 300" pitchFamily="50" charset="0"/>
              </a:rPr>
              <a:t>Whole</a:t>
            </a:r>
            <a:r>
              <a:rPr lang="en-US" altLang="en-US" baseline="0" dirty="0" smtClean="0">
                <a:latin typeface="Museo 300" pitchFamily="50" charset="0"/>
                <a:ea typeface="Museo 300" pitchFamily="50" charset="0"/>
                <a:cs typeface="Museo 300" pitchFamily="50" charset="0"/>
              </a:rPr>
              <a:t> class </a:t>
            </a:r>
            <a:r>
              <a:rPr lang="en-US" altLang="en-US" dirty="0" smtClean="0">
                <a:latin typeface="Museo 300" pitchFamily="50" charset="0"/>
                <a:ea typeface="Museo 300" pitchFamily="50" charset="0"/>
                <a:cs typeface="Museo 300" pitchFamily="50" charset="0"/>
              </a:rPr>
              <a:t>phonics instruction has</a:t>
            </a:r>
            <a:r>
              <a:rPr lang="en-US" altLang="en-US" baseline="0" dirty="0" smtClean="0">
                <a:latin typeface="Museo 300" pitchFamily="50" charset="0"/>
                <a:ea typeface="Museo 300" pitchFamily="50" charset="0"/>
                <a:cs typeface="Museo 300" pitchFamily="50" charset="0"/>
              </a:rPr>
              <a:t> a much lower effect size than does targeted phonics instruction for specific students (Hattie). We know that struggling readers require systematic, sequential phonics instruction because they don’t pick this skill up like our proficient readers do. </a:t>
            </a:r>
          </a:p>
          <a:p>
            <a:pPr>
              <a:lnSpc>
                <a:spcPct val="90000"/>
              </a:lnSpc>
              <a:spcBef>
                <a:spcPct val="0"/>
              </a:spcBef>
            </a:pPr>
            <a:endParaRPr lang="en-US" altLang="en-US" baseline="0" dirty="0" smtClean="0">
              <a:latin typeface="Museo 300" pitchFamily="50" charset="0"/>
              <a:ea typeface="Museo 300" pitchFamily="50" charset="0"/>
              <a:cs typeface="Museo 300" pitchFamily="50" charset="0"/>
            </a:endParaRPr>
          </a:p>
          <a:p>
            <a:pPr>
              <a:lnSpc>
                <a:spcPct val="90000"/>
              </a:lnSpc>
              <a:spcBef>
                <a:spcPct val="0"/>
              </a:spcBef>
            </a:pPr>
            <a:r>
              <a:rPr lang="en-US" altLang="en-US" baseline="0" dirty="0" smtClean="0">
                <a:latin typeface="Museo 300" pitchFamily="50" charset="0"/>
                <a:ea typeface="Museo 300" pitchFamily="50" charset="0"/>
                <a:cs typeface="Museo 300" pitchFamily="50" charset="0"/>
              </a:rPr>
              <a:t>Hattie’s meta analysis research tells us that 60 percent of what teachers are teacher, students already know. </a:t>
            </a:r>
            <a:endParaRPr lang="en-US" altLang="en-US" dirty="0" smtClean="0">
              <a:latin typeface="Museo 300" pitchFamily="50" charset="0"/>
              <a:ea typeface="Museo 300" pitchFamily="50" charset="0"/>
              <a:cs typeface="Museo 300" pitchFamily="50" charset="0"/>
            </a:endParaRPr>
          </a:p>
          <a:p>
            <a:pPr>
              <a:lnSpc>
                <a:spcPct val="90000"/>
              </a:lnSpc>
              <a:spcBef>
                <a:spcPct val="0"/>
              </a:spcBef>
            </a:pPr>
            <a:endParaRPr lang="en-US" altLang="en-US" dirty="0" smtClean="0">
              <a:latin typeface="Museo 300" pitchFamily="50" charset="0"/>
              <a:ea typeface="Museo 300" pitchFamily="50" charset="0"/>
              <a:cs typeface="Museo 300" pitchFamily="50" charset="0"/>
            </a:endParaRPr>
          </a:p>
          <a:p>
            <a:pPr>
              <a:lnSpc>
                <a:spcPct val="90000"/>
              </a:lnSpc>
              <a:spcBef>
                <a:spcPct val="0"/>
              </a:spcBef>
            </a:pPr>
            <a:endParaRPr lang="en-US" altLang="en-US" dirty="0" smtClean="0">
              <a:latin typeface="Museo 300" pitchFamily="50" charset="0"/>
              <a:ea typeface="Museo 300" pitchFamily="50" charset="0"/>
              <a:cs typeface="Museo 300" pitchFamily="50" charset="0"/>
            </a:endParaRPr>
          </a:p>
          <a:p>
            <a:pPr>
              <a:lnSpc>
                <a:spcPct val="90000"/>
              </a:lnSpc>
              <a:spcBef>
                <a:spcPct val="0"/>
              </a:spcBef>
            </a:pPr>
            <a:endParaRPr lang="en-US" altLang="en-US" dirty="0" smtClean="0">
              <a:latin typeface="Museo 300" pitchFamily="50" charset="0"/>
              <a:ea typeface="Museo 300" pitchFamily="50" charset="0"/>
              <a:cs typeface="Museo 300" pitchFamily="50" charset="0"/>
            </a:endParaRPr>
          </a:p>
          <a:p>
            <a:pPr>
              <a:lnSpc>
                <a:spcPct val="90000"/>
              </a:lnSpc>
              <a:spcBef>
                <a:spcPct val="0"/>
              </a:spcBef>
            </a:pPr>
            <a:endParaRPr lang="en-US" altLang="en-US" dirty="0" smtClean="0">
              <a:latin typeface="Museo 300" pitchFamily="50" charset="0"/>
              <a:ea typeface="Museo 300" pitchFamily="50" charset="0"/>
              <a:cs typeface="Museo 300" pitchFamily="50" charset="0"/>
            </a:endParaRPr>
          </a:p>
          <a:p>
            <a:pPr>
              <a:lnSpc>
                <a:spcPct val="90000"/>
              </a:lnSpc>
              <a:spcBef>
                <a:spcPct val="0"/>
              </a:spcBef>
            </a:pPr>
            <a:endParaRPr lang="en-US" altLang="en-US" dirty="0" smtClean="0">
              <a:latin typeface="Museo 300" pitchFamily="50" charset="0"/>
              <a:ea typeface="Museo 300" pitchFamily="50" charset="0"/>
              <a:cs typeface="Museo 300" pitchFamily="50" charset="0"/>
            </a:endParaRPr>
          </a:p>
          <a:p>
            <a:pPr>
              <a:spcBef>
                <a:spcPct val="0"/>
              </a:spcBef>
            </a:pPr>
            <a:endParaRPr lang="en-CA" altLang="en-US" dirty="0"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C8F265D-2B4F-43B0-AB11-0939F9FBB760}" type="slidenum">
              <a:rPr lang="en-US" altLang="en-US"/>
              <a:pPr fontAlgn="base">
                <a:spcBef>
                  <a:spcPct val="0"/>
                </a:spcBef>
                <a:spcAft>
                  <a:spcPct val="0"/>
                </a:spcAft>
              </a:pPr>
              <a:t>28</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fontAlgn="auto">
              <a:spcBef>
                <a:spcPts val="0"/>
              </a:spcBef>
              <a:spcAft>
                <a:spcPts val="0"/>
              </a:spcAft>
              <a:buFontTx/>
              <a:buChar char="-"/>
              <a:defRPr/>
            </a:pPr>
            <a:r>
              <a:rPr lang="en-US" dirty="0" smtClean="0"/>
              <a:t>phonograms, phonics and phonemes are all different </a:t>
            </a:r>
            <a:r>
              <a:rPr lang="en-US" baseline="0" dirty="0" smtClean="0"/>
              <a:t> - </a:t>
            </a:r>
            <a:r>
              <a:rPr lang="en-US" dirty="0" smtClean="0"/>
              <a:t>We</a:t>
            </a:r>
            <a:r>
              <a:rPr lang="en-US" baseline="0" dirty="0" smtClean="0"/>
              <a:t> are not </a:t>
            </a:r>
            <a:r>
              <a:rPr lang="en-US" dirty="0" smtClean="0"/>
              <a:t>teaching a workshop on phonics</a:t>
            </a:r>
          </a:p>
          <a:p>
            <a:pPr marL="171450" indent="-171450" fontAlgn="auto">
              <a:spcBef>
                <a:spcPts val="0"/>
              </a:spcBef>
              <a:spcAft>
                <a:spcPts val="0"/>
              </a:spcAft>
              <a:buFontTx/>
              <a:buChar char="-"/>
              <a:defRPr/>
            </a:pPr>
            <a:endParaRPr lang="en-US" dirty="0" smtClean="0"/>
          </a:p>
          <a:p>
            <a:pPr marL="171450" indent="-171450" fontAlgn="auto">
              <a:spcBef>
                <a:spcPts val="0"/>
              </a:spcBef>
              <a:spcAft>
                <a:spcPts val="0"/>
              </a:spcAft>
              <a:buFontTx/>
              <a:buChar char="-"/>
              <a:defRPr/>
            </a:pPr>
            <a:r>
              <a:rPr lang="en-US" dirty="0" smtClean="0"/>
              <a:t>Given the research</a:t>
            </a:r>
            <a:r>
              <a:rPr lang="en-US" baseline="0" dirty="0" smtClean="0"/>
              <a:t> - </a:t>
            </a:r>
            <a:r>
              <a:rPr lang="en-US" dirty="0" smtClean="0"/>
              <a:t>What can I let go of in my practice?  </a:t>
            </a:r>
          </a:p>
          <a:p>
            <a:pPr marL="171450" indent="-171450" fontAlgn="auto">
              <a:spcBef>
                <a:spcPts val="0"/>
              </a:spcBef>
              <a:spcAft>
                <a:spcPts val="0"/>
              </a:spcAft>
              <a:buFontTx/>
              <a:buChar char="-"/>
              <a:defRPr/>
            </a:pPr>
            <a:endParaRPr lang="en-US" dirty="0" smtClean="0"/>
          </a:p>
          <a:p>
            <a:pPr marL="171450" indent="-171450" fontAlgn="auto">
              <a:spcBef>
                <a:spcPts val="0"/>
              </a:spcBef>
              <a:spcAft>
                <a:spcPts val="0"/>
              </a:spcAft>
              <a:buFontTx/>
              <a:buChar char="-"/>
              <a:defRPr/>
            </a:pPr>
            <a:r>
              <a:rPr lang="en-US" dirty="0" smtClean="0"/>
              <a:t>Refer to </a:t>
            </a:r>
            <a:r>
              <a:rPr lang="en-US" b="1" dirty="0" smtClean="0"/>
              <a:t>handout</a:t>
            </a:r>
            <a:r>
              <a:rPr lang="en-US" b="1" baseline="0" dirty="0" smtClean="0"/>
              <a:t> – and wall posters</a:t>
            </a:r>
            <a:endParaRPr lang="en-US" b="1" dirty="0" smtClean="0"/>
          </a:p>
          <a:p>
            <a:pPr marL="171450" indent="-171450" fontAlgn="auto">
              <a:spcBef>
                <a:spcPts val="0"/>
              </a:spcBef>
              <a:spcAft>
                <a:spcPts val="0"/>
              </a:spcAft>
              <a:buFontTx/>
              <a:buChar char="-"/>
              <a:defRPr/>
            </a:pPr>
            <a:endParaRPr lang="en-US" dirty="0" smtClean="0"/>
          </a:p>
          <a:p>
            <a:pPr fontAlgn="auto">
              <a:spcBef>
                <a:spcPts val="0"/>
              </a:spcBef>
              <a:spcAft>
                <a:spcPts val="0"/>
              </a:spcAft>
              <a:defRPr/>
            </a:pPr>
            <a:r>
              <a:rPr lang="en-US" dirty="0" smtClean="0">
                <a:latin typeface="Museo 300" pitchFamily="50" charset="0"/>
              </a:rPr>
              <a:t>- this knowledge will give your students some real tools to work with—and there will be nothing to unlearn later!</a:t>
            </a:r>
          </a:p>
          <a:p>
            <a:pPr fontAlgn="auto">
              <a:spcBef>
                <a:spcPts val="0"/>
              </a:spcBef>
              <a:spcAft>
                <a:spcPts val="0"/>
              </a:spcAft>
              <a:defRPr/>
            </a:pPr>
            <a:endParaRPr lang="en-US" dirty="0" smtClean="0">
              <a:latin typeface="Museo 300" pitchFamily="50" charset="0"/>
            </a:endParaRPr>
          </a:p>
          <a:p>
            <a:pPr fontAlgn="auto">
              <a:spcBef>
                <a:spcPts val="0"/>
              </a:spcBef>
              <a:spcAft>
                <a:spcPts val="0"/>
              </a:spcAft>
              <a:defRPr/>
            </a:pPr>
            <a:r>
              <a:rPr lang="en-US" dirty="0" smtClean="0">
                <a:latin typeface="Museo 300" pitchFamily="50" charset="0"/>
              </a:rPr>
              <a:t>- Talk about </a:t>
            </a:r>
            <a:r>
              <a:rPr lang="en-US" b="1" dirty="0" smtClean="0">
                <a:latin typeface="Museo 300" pitchFamily="50" charset="0"/>
              </a:rPr>
              <a:t>Assessment</a:t>
            </a:r>
            <a:r>
              <a:rPr lang="en-US" dirty="0" smtClean="0">
                <a:latin typeface="Museo 300" pitchFamily="50" charset="0"/>
              </a:rPr>
              <a:t> (e.g. CTBS) – to help target phonics instruction. </a:t>
            </a:r>
            <a:r>
              <a:rPr lang="en-US" altLang="en-US" baseline="0" dirty="0" smtClean="0"/>
              <a:t>Breaks it down into very specific patterns/skills (e.g. R controlled vowels, silent E etc…)</a:t>
            </a:r>
            <a:endParaRPr lang="en-US" dirty="0" smtClean="0">
              <a:latin typeface="Museo 300" pitchFamily="50" charset="0"/>
            </a:endParaRPr>
          </a:p>
          <a:p>
            <a:pPr marL="171450" indent="-171450" fontAlgn="auto">
              <a:spcBef>
                <a:spcPts val="0"/>
              </a:spcBef>
              <a:spcAft>
                <a:spcPts val="0"/>
              </a:spcAft>
              <a:buFontTx/>
              <a:buChar char="-"/>
              <a:defRPr/>
            </a:pPr>
            <a:endParaRPr lang="en-US" dirty="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0563EAF-CE4A-47BB-9412-4AA46D7A1B30}" type="slidenum">
              <a:rPr lang="en-US" altLang="en-US"/>
              <a:pPr fontAlgn="base">
                <a:spcBef>
                  <a:spcPct val="0"/>
                </a:spcBef>
                <a:spcAft>
                  <a:spcPct val="0"/>
                </a:spcAft>
              </a:pPr>
              <a:t>29</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How are you utilizing the adults in the room or resource people in the school/FOS? </a:t>
            </a:r>
          </a:p>
          <a:p>
            <a:pPr>
              <a:spcBef>
                <a:spcPct val="0"/>
              </a:spcBef>
            </a:pPr>
            <a:endParaRPr lang="en-US" altLang="en-US" dirty="0" smtClean="0"/>
          </a:p>
          <a:p>
            <a:pPr>
              <a:spcBef>
                <a:spcPct val="0"/>
              </a:spcBef>
            </a:pPr>
            <a:r>
              <a:rPr lang="en-US" altLang="en-US" dirty="0" smtClean="0"/>
              <a:t>15 minute conversation</a:t>
            </a:r>
            <a:r>
              <a:rPr lang="en-US" altLang="en-US" baseline="0" dirty="0" smtClean="0"/>
              <a:t> – and then bring them together and point out resources in Catching Readers Before They Fall that can help assist with organization of literacy instruction. </a:t>
            </a:r>
            <a:endParaRPr lang="en-US" altLang="en-US" dirty="0" smtClean="0"/>
          </a:p>
          <a:p>
            <a:pPr>
              <a:spcBef>
                <a:spcPct val="0"/>
              </a:spcBef>
            </a:pPr>
            <a:endParaRPr lang="en-US" altLang="en-US" dirty="0"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8D389EF-0C53-4CD8-9DDB-1311D26E3574}" type="slidenum">
              <a:rPr lang="en-US" altLang="en-US"/>
              <a:pPr fontAlgn="base">
                <a:spcBef>
                  <a:spcPct val="0"/>
                </a:spcBef>
                <a:spcAft>
                  <a:spcPct val="0"/>
                </a:spcAft>
              </a:pPr>
              <a:t>30</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Strong Readers – concept of print  Anne</a:t>
            </a:r>
          </a:p>
          <a:p>
            <a:pPr>
              <a:spcBef>
                <a:spcPct val="0"/>
              </a:spcBef>
            </a:pPr>
            <a:r>
              <a:rPr lang="en-US" altLang="en-US" dirty="0" smtClean="0"/>
              <a:t>*** add strong nations images from Anne</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77BC8CB-8A9C-499F-AA22-E45ECA640C87}" type="slidenum">
              <a:rPr lang="en-US" altLang="en-US"/>
              <a:pPr fontAlgn="base">
                <a:spcBef>
                  <a:spcPct val="0"/>
                </a:spcBef>
                <a:spcAft>
                  <a:spcPct val="0"/>
                </a:spcAft>
              </a:pPr>
              <a:t>32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Anne Lawson</a:t>
            </a:r>
          </a:p>
          <a:p>
            <a:pPr>
              <a:spcBef>
                <a:spcPct val="0"/>
              </a:spcBef>
            </a:pPr>
            <a:r>
              <a:rPr lang="en-US" altLang="en-US" smtClean="0"/>
              <a:t>Building on the foundation of reading - this session is the first of two explorations of the core components of reading.  </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2C2EC28-2058-414F-83F0-A6165A04B16D}" type="slidenum">
              <a:rPr lang="en-US" altLang="en-US"/>
              <a:pPr fontAlgn="base">
                <a:spcBef>
                  <a:spcPct val="0"/>
                </a:spcBef>
                <a:spcAft>
                  <a:spcPct val="0"/>
                </a:spcAft>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3A1D8EBD-AC47-4B40-82E3-4EF2749A9E7D}" type="slidenum">
              <a:rPr lang="en-US" smtClean="0"/>
              <a:pPr>
                <a:defRPr/>
              </a:pPr>
              <a:t>33</a:t>
            </a:fld>
            <a:endParaRPr lang="en-US"/>
          </a:p>
        </p:txBody>
      </p:sp>
    </p:spTree>
    <p:extLst>
      <p:ext uri="{BB962C8B-B14F-4D97-AF65-F5344CB8AC3E}">
        <p14:creationId xmlns:p14="http://schemas.microsoft.com/office/powerpoint/2010/main" val="250044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D3DD046-E861-40E8-9A24-4BAC1026295B}" type="slidenum">
              <a:rPr lang="en-US" altLang="en-US"/>
              <a:pPr fontAlgn="base">
                <a:spcBef>
                  <a:spcPct val="0"/>
                </a:spcBef>
                <a:spcAft>
                  <a:spcPct val="0"/>
                </a:spcAft>
              </a:pPr>
              <a:t>34</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Book mark…Anne</a:t>
            </a:r>
          </a:p>
          <a:p>
            <a:pPr>
              <a:spcBef>
                <a:spcPct val="0"/>
              </a:spcBef>
            </a:pPr>
            <a:r>
              <a:rPr lang="en-US" altLang="en-US" smtClean="0"/>
              <a:t>Another possible assessment this week with your struggling reader – in the moment, authentic assessment </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02A0BD9-1D01-460A-B57D-E8144E7AF99C}" type="slidenum">
              <a:rPr lang="en-US" altLang="en-US"/>
              <a:pPr fontAlgn="base">
                <a:spcBef>
                  <a:spcPct val="0"/>
                </a:spcBef>
                <a:spcAft>
                  <a:spcPct val="0"/>
                </a:spcAft>
              </a:pPr>
              <a:t>35</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036AA7F-4F62-4D9F-83CB-9B2BCD6A34B5}" type="slidenum">
              <a:rPr lang="en-US" altLang="en-US"/>
              <a:pPr fontAlgn="base">
                <a:spcBef>
                  <a:spcPct val="0"/>
                </a:spcBef>
                <a:spcAft>
                  <a:spcPct val="0"/>
                </a:spcAft>
              </a:pPr>
              <a:t>36</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***add</a:t>
            </a:r>
            <a:r>
              <a:rPr lang="en-CA" baseline="0" dirty="0" smtClean="0"/>
              <a:t> pictures from Anne</a:t>
            </a:r>
            <a:endParaRPr lang="en-CA" dirty="0"/>
          </a:p>
        </p:txBody>
      </p:sp>
      <p:sp>
        <p:nvSpPr>
          <p:cNvPr id="4" name="Slide Number Placeholder 3"/>
          <p:cNvSpPr>
            <a:spLocks noGrp="1"/>
          </p:cNvSpPr>
          <p:nvPr>
            <p:ph type="sldNum" sz="quarter" idx="10"/>
          </p:nvPr>
        </p:nvSpPr>
        <p:spPr/>
        <p:txBody>
          <a:bodyPr/>
          <a:lstStyle/>
          <a:p>
            <a:pPr>
              <a:defRPr/>
            </a:pPr>
            <a:fld id="{3A1D8EBD-AC47-4B40-82E3-4EF2749A9E7D}" type="slidenum">
              <a:rPr lang="en-US" smtClean="0"/>
              <a:pPr>
                <a:defRPr/>
              </a:pPr>
              <a:t>37</a:t>
            </a:fld>
            <a:endParaRPr lang="en-US"/>
          </a:p>
        </p:txBody>
      </p:sp>
    </p:spTree>
    <p:extLst>
      <p:ext uri="{BB962C8B-B14F-4D97-AF65-F5344CB8AC3E}">
        <p14:creationId xmlns:p14="http://schemas.microsoft.com/office/powerpoint/2010/main" val="1945904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2800" dirty="0" smtClean="0"/>
              <a:t>Janet – technology piece? – practice for automaticity </a:t>
            </a:r>
          </a:p>
          <a:p>
            <a:pPr>
              <a:spcBef>
                <a:spcPct val="0"/>
              </a:spcBef>
            </a:pPr>
            <a:r>
              <a:rPr lang="en-US" altLang="en-US" sz="2800" dirty="0" smtClean="0"/>
              <a:t>The automaticity of these skills builds fluency in passage reading which supports comprehension</a:t>
            </a:r>
          </a:p>
          <a:p>
            <a:pPr>
              <a:spcBef>
                <a:spcPct val="0"/>
              </a:spcBef>
            </a:pPr>
            <a:endParaRPr lang="en-US" altLang="en-US" sz="2800" dirty="0" smtClean="0"/>
          </a:p>
          <a:p>
            <a:pPr>
              <a:spcBef>
                <a:spcPct val="0"/>
              </a:spcBef>
            </a:pPr>
            <a:r>
              <a:rPr lang="en-US" altLang="en-US" sz="2800" dirty="0" smtClean="0"/>
              <a:t>Classroom Suite 4 – Lexia – Apps</a:t>
            </a:r>
          </a:p>
          <a:p>
            <a:pPr>
              <a:spcBef>
                <a:spcPct val="0"/>
              </a:spcBef>
            </a:pPr>
            <a:endParaRPr lang="en-US" altLang="en-US" sz="2800" dirty="0" smtClean="0"/>
          </a:p>
          <a:p>
            <a:pPr>
              <a:spcBef>
                <a:spcPct val="0"/>
              </a:spcBef>
            </a:pPr>
            <a:r>
              <a:rPr lang="en-US" altLang="en-US" sz="2800" dirty="0" smtClean="0"/>
              <a:t>Unconscious</a:t>
            </a:r>
            <a:r>
              <a:rPr lang="en-US" altLang="en-US" sz="2800" baseline="0" dirty="0" smtClean="0"/>
              <a:t> competence</a:t>
            </a:r>
          </a:p>
          <a:p>
            <a:pPr>
              <a:spcBef>
                <a:spcPct val="0"/>
              </a:spcBef>
            </a:pPr>
            <a:endParaRPr lang="en-US" altLang="en-US" sz="2800"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DE86836-5C57-4A52-B2C7-A68EB47A3565}" type="slidenum">
              <a:rPr lang="en-US" altLang="en-US"/>
              <a:pPr fontAlgn="base">
                <a:spcBef>
                  <a:spcPct val="0"/>
                </a:spcBef>
                <a:spcAft>
                  <a:spcPct val="0"/>
                </a:spcAft>
              </a:pPr>
              <a:t>38</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dirty="0" smtClean="0"/>
              <a:t>There are many apps out there  - be wary of very cheap/free ones as many of them do not allow you to set up multiple users, or track a students progress, and may have haphazard organization. </a:t>
            </a: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43BA796-6755-45ED-9AC5-B101E0BFFD8C}" type="slidenum">
              <a:rPr lang="en-US" altLang="en-US"/>
              <a:pPr fontAlgn="base">
                <a:spcBef>
                  <a:spcPct val="0"/>
                </a:spcBef>
                <a:spcAft>
                  <a:spcPct val="0"/>
                </a:spcAft>
              </a:pPr>
              <a:t>39</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dirty="0" smtClean="0"/>
              <a:t>Shannon/Janet/Doreen – Learning Target slide appears again at end of session – Reminder: Collaboration.  We are not alone in our pursuit of professional growth.  Seek team members.</a:t>
            </a:r>
          </a:p>
          <a:p>
            <a:pPr>
              <a:spcBef>
                <a:spcPct val="0"/>
              </a:spcBef>
            </a:pPr>
            <a:endParaRPr lang="en-CA" altLang="en-US" dirty="0" smtClean="0"/>
          </a:p>
          <a:p>
            <a:pPr>
              <a:spcBef>
                <a:spcPct val="0"/>
              </a:spcBef>
            </a:pPr>
            <a:r>
              <a:rPr lang="en-CA" altLang="en-US" dirty="0" smtClean="0"/>
              <a:t>These are from the learning targets at the beginning of the session </a:t>
            </a:r>
          </a:p>
          <a:p>
            <a:pPr>
              <a:spcBef>
                <a:spcPct val="0"/>
              </a:spcBef>
            </a:pPr>
            <a:r>
              <a:rPr lang="en-CA" altLang="en-US" dirty="0" smtClean="0"/>
              <a:t>New research forms our practice…we need to reflect on research and bring it into the classroom </a:t>
            </a:r>
          </a:p>
          <a:p>
            <a:pPr>
              <a:spcBef>
                <a:spcPct val="0"/>
              </a:spcBef>
            </a:pPr>
            <a:r>
              <a:rPr lang="en-CA" altLang="en-US" dirty="0" smtClean="0"/>
              <a:t>Wrap the session up – re word to be softer</a:t>
            </a:r>
          </a:p>
          <a:p>
            <a:pPr>
              <a:spcBef>
                <a:spcPct val="0"/>
              </a:spcBef>
            </a:pPr>
            <a:r>
              <a:rPr lang="en-CA" altLang="en-US" dirty="0" smtClean="0">
                <a:latin typeface="Museo 300" pitchFamily="50" charset="0"/>
              </a:rPr>
              <a:t>an activity, new understanding etc.</a:t>
            </a:r>
            <a:r>
              <a:rPr lang="en-CA" altLang="en-US" dirty="0" smtClean="0"/>
              <a:t> </a:t>
            </a: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320B242-2C5C-4B83-898A-B47C1ABA7769}" type="slidenum">
              <a:rPr lang="en-US" altLang="en-US"/>
              <a:pPr fontAlgn="base">
                <a:spcBef>
                  <a:spcPct val="0"/>
                </a:spcBef>
                <a:spcAft>
                  <a:spcPct val="0"/>
                </a:spcAft>
              </a:pPr>
              <a:t>40</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2400" dirty="0" smtClean="0"/>
              <a:t>Revisit Learning Targets for session.</a:t>
            </a:r>
          </a:p>
          <a:p>
            <a:pPr>
              <a:spcBef>
                <a:spcPct val="0"/>
              </a:spcBef>
            </a:pPr>
            <a:endParaRPr lang="en-US" altLang="en-US" sz="2400" dirty="0" smtClean="0"/>
          </a:p>
          <a:p>
            <a:pPr>
              <a:spcBef>
                <a:spcPct val="0"/>
              </a:spcBef>
            </a:pPr>
            <a:r>
              <a:rPr lang="en-US" altLang="en-US" sz="2400" dirty="0" smtClean="0"/>
              <a:t>Feedback form</a:t>
            </a:r>
          </a:p>
          <a:p>
            <a:pPr>
              <a:spcBef>
                <a:spcPct val="0"/>
              </a:spcBef>
            </a:pPr>
            <a:endParaRPr lang="en-US" altLang="en-US" sz="2400" dirty="0" smtClean="0"/>
          </a:p>
          <a:p>
            <a:pPr>
              <a:spcBef>
                <a:spcPct val="0"/>
              </a:spcBef>
            </a:pPr>
            <a:r>
              <a:rPr lang="en-US" altLang="en-US" sz="2400" dirty="0" smtClean="0"/>
              <a:t>Door Prize</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B196DED-00C6-4242-A37B-0C5B5F6F2A28}" type="slidenum">
              <a:rPr lang="en-US" altLang="en-US"/>
              <a:pPr fontAlgn="base">
                <a:spcBef>
                  <a:spcPct val="0"/>
                </a:spcBef>
                <a:spcAft>
                  <a:spcPct val="0"/>
                </a:spcAft>
              </a:pPr>
              <a:t>42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Anne Lawson – </a:t>
            </a:r>
          </a:p>
          <a:p>
            <a:pPr>
              <a:spcBef>
                <a:spcPct val="0"/>
              </a:spcBef>
            </a:pPr>
            <a:r>
              <a:rPr lang="en-US" altLang="en-US" smtClean="0"/>
              <a:t>1 minute</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430B620-A76A-45F6-8C62-239A6F19C2C7}" type="slidenum">
              <a:rPr lang="en-US" altLang="en-US"/>
              <a:pPr fontAlgn="base">
                <a:spcBef>
                  <a:spcPct val="0"/>
                </a:spcBef>
                <a:spcAft>
                  <a:spcPct val="0"/>
                </a:spcAft>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2400" smtClean="0"/>
              <a:t>Anne Lawson Specifically….</a:t>
            </a:r>
          </a:p>
          <a:p>
            <a:pPr>
              <a:spcBef>
                <a:spcPct val="0"/>
              </a:spcBef>
            </a:pPr>
            <a:r>
              <a:rPr lang="en-US" altLang="en-US" sz="2400" smtClean="0"/>
              <a:t> </a:t>
            </a:r>
            <a:r>
              <a:rPr lang="en-US" altLang="en-US" sz="2400" smtClean="0">
                <a:latin typeface="Museo 300" pitchFamily="50" charset="0"/>
              </a:rPr>
              <a:t>Role of Oral Language</a:t>
            </a:r>
          </a:p>
          <a:p>
            <a:pPr>
              <a:spcBef>
                <a:spcPct val="0"/>
              </a:spcBef>
            </a:pPr>
            <a:r>
              <a:rPr lang="en-US" altLang="en-US" sz="2400" smtClean="0">
                <a:latin typeface="Museo 300" pitchFamily="50" charset="0"/>
              </a:rPr>
              <a:t>Phonemic Development</a:t>
            </a:r>
          </a:p>
          <a:p>
            <a:pPr>
              <a:spcBef>
                <a:spcPct val="0"/>
              </a:spcBef>
            </a:pPr>
            <a:r>
              <a:rPr lang="en-US" altLang="en-US" sz="2400" smtClean="0">
                <a:latin typeface="Museo 300" pitchFamily="50" charset="0"/>
              </a:rPr>
              <a:t>Phonics</a:t>
            </a:r>
          </a:p>
          <a:p>
            <a:pPr>
              <a:spcBef>
                <a:spcPct val="0"/>
              </a:spcBef>
            </a:pPr>
            <a:r>
              <a:rPr lang="en-US" altLang="en-US" sz="2400" smtClean="0">
                <a:latin typeface="Museo 300" pitchFamily="50" charset="0"/>
              </a:rPr>
              <a:t>Concepts of Print</a:t>
            </a:r>
          </a:p>
          <a:p>
            <a:pPr>
              <a:spcBef>
                <a:spcPct val="0"/>
              </a:spcBef>
            </a:pPr>
            <a:r>
              <a:rPr lang="en-US" altLang="en-US" sz="2400" smtClean="0">
                <a:latin typeface="Museo 300" pitchFamily="50" charset="0"/>
              </a:rPr>
              <a:t>Sight Word Reading</a:t>
            </a:r>
          </a:p>
          <a:p>
            <a:pPr>
              <a:spcBef>
                <a:spcPct val="0"/>
              </a:spcBef>
            </a:pPr>
            <a:r>
              <a:rPr lang="en-US" altLang="en-US" sz="2400" smtClean="0">
                <a:latin typeface="Museo 300" pitchFamily="50" charset="0"/>
              </a:rPr>
              <a:t>Automaticity</a:t>
            </a:r>
          </a:p>
          <a:p>
            <a:pPr>
              <a:spcBef>
                <a:spcPct val="0"/>
              </a:spcBef>
            </a:pPr>
            <a:endParaRPr lang="en-US" altLang="en-US" sz="2400" smtClean="0"/>
          </a:p>
          <a:p>
            <a:pPr>
              <a:spcBef>
                <a:spcPct val="0"/>
              </a:spcBef>
            </a:pPr>
            <a:r>
              <a:rPr lang="en-US" altLang="en-US" sz="2400" smtClean="0"/>
              <a:t>1 minute </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D326567-DCC8-40AC-B769-289DB35E19EA}" type="slidenum">
              <a:rPr lang="en-US" altLang="en-US"/>
              <a:pPr fontAlgn="base">
                <a:spcBef>
                  <a:spcPct val="0"/>
                </a:spcBef>
                <a:spcAft>
                  <a:spcPct val="0"/>
                </a:spcAft>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2000" dirty="0" smtClean="0"/>
              <a:t>Anne Lawson</a:t>
            </a:r>
          </a:p>
          <a:p>
            <a:pPr>
              <a:spcBef>
                <a:spcPct val="0"/>
              </a:spcBef>
            </a:pPr>
            <a:r>
              <a:rPr lang="en-US" altLang="en-US" sz="2000" dirty="0" smtClean="0"/>
              <a:t>15 minutes</a:t>
            </a:r>
          </a:p>
          <a:p>
            <a:pPr>
              <a:spcBef>
                <a:spcPct val="0"/>
              </a:spcBef>
            </a:pPr>
            <a:r>
              <a:rPr lang="en-US" altLang="en-US" sz="2000" dirty="0" smtClean="0"/>
              <a:t>Milling to music. Background music. From Writing  44 ( French / English ) </a:t>
            </a:r>
          </a:p>
          <a:p>
            <a:pPr>
              <a:spcBef>
                <a:spcPct val="0"/>
              </a:spcBef>
            </a:pPr>
            <a:r>
              <a:rPr lang="en-US" altLang="en-US" sz="2000" dirty="0" smtClean="0"/>
              <a:t>Hand out with pyramid as visual prompt</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338E680-4001-49A0-A7C3-0941A07E0FC0}" type="slidenum">
              <a:rPr lang="en-US" altLang="en-US"/>
              <a:pPr fontAlgn="base">
                <a:spcBef>
                  <a:spcPct val="0"/>
                </a:spcBef>
                <a:spcAft>
                  <a:spcPct val="0"/>
                </a:spcAft>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Anne Lawson</a:t>
            </a:r>
          </a:p>
          <a:p>
            <a:pPr>
              <a:spcBef>
                <a:spcPct val="0"/>
              </a:spcBef>
            </a:pPr>
            <a:r>
              <a:rPr lang="en-US" altLang="en-US" smtClean="0"/>
              <a:t/>
            </a:r>
            <a:br>
              <a:rPr lang="en-US" altLang="en-US" smtClean="0"/>
            </a:br>
            <a:endParaRPr lang="en-US" alt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7369946-94E4-4BF4-968E-3E3735AFB176}" type="slidenum">
              <a:rPr lang="en-US" altLang="en-US"/>
              <a:pPr fontAlgn="base">
                <a:spcBef>
                  <a:spcPct val="0"/>
                </a:spcBef>
                <a:spcAft>
                  <a:spcPct val="0"/>
                </a:spcAft>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t>Anne Lawson</a:t>
            </a:r>
          </a:p>
          <a:p>
            <a:pPr fontAlgn="auto">
              <a:spcBef>
                <a:spcPts val="0"/>
              </a:spcBef>
              <a:spcAft>
                <a:spcPts val="0"/>
              </a:spcAft>
              <a:defRPr/>
            </a:pPr>
            <a:r>
              <a:rPr lang="en-US" dirty="0" smtClean="0"/>
              <a:t>3 minutes</a:t>
            </a:r>
          </a:p>
          <a:p>
            <a:pPr fontAlgn="auto">
              <a:spcBef>
                <a:spcPts val="0"/>
              </a:spcBef>
              <a:spcAft>
                <a:spcPts val="0"/>
              </a:spcAft>
              <a:defRPr/>
            </a:pPr>
            <a:r>
              <a:rPr lang="en-US" dirty="0" smtClean="0"/>
              <a:t>Conceptual map found in Catching Readers</a:t>
            </a:r>
          </a:p>
          <a:p>
            <a:pPr marL="171450" indent="-171450" fontAlgn="auto">
              <a:spcBef>
                <a:spcPts val="0"/>
              </a:spcBef>
              <a:spcAft>
                <a:spcPts val="0"/>
              </a:spcAft>
              <a:buFontTx/>
              <a:buChar char="-"/>
              <a:defRPr/>
            </a:pPr>
            <a:r>
              <a:rPr lang="en-US" dirty="0" smtClean="0"/>
              <a:t>Reading is complex. This is what happens in the head of a good reader</a:t>
            </a:r>
          </a:p>
          <a:p>
            <a:pPr fontAlgn="auto">
              <a:spcBef>
                <a:spcPts val="0"/>
              </a:spcBef>
              <a:spcAft>
                <a:spcPts val="0"/>
              </a:spcAft>
              <a:defRPr/>
            </a:pPr>
            <a:r>
              <a:rPr lang="en-US" dirty="0" smtClean="0"/>
              <a:t>Struggling readers DON’T do: </a:t>
            </a:r>
          </a:p>
          <a:p>
            <a:pPr fontAlgn="auto">
              <a:spcBef>
                <a:spcPts val="0"/>
              </a:spcBef>
              <a:spcAft>
                <a:spcPts val="0"/>
              </a:spcAft>
              <a:defRPr/>
            </a:pPr>
            <a:r>
              <a:rPr lang="en-US" dirty="0" smtClean="0"/>
              <a:t>1. check on themselves and think about what they are reading</a:t>
            </a:r>
            <a:br>
              <a:rPr lang="en-US" dirty="0" smtClean="0"/>
            </a:br>
            <a:r>
              <a:rPr lang="en-US" dirty="0" smtClean="0"/>
              <a:t>2. notice when their reading doesn't sound right, look right, make sense </a:t>
            </a:r>
            <a:br>
              <a:rPr lang="en-US" dirty="0" smtClean="0"/>
            </a:br>
            <a:r>
              <a:rPr lang="en-US" dirty="0" smtClean="0"/>
              <a:t>Insert a slide showing three questions CTs should be constantly asking and teaching students to ask: </a:t>
            </a:r>
            <a:br>
              <a:rPr lang="en-US" dirty="0" smtClean="0"/>
            </a:br>
            <a:r>
              <a:rPr lang="en-US" dirty="0" smtClean="0"/>
              <a:t>    Does this look right?</a:t>
            </a:r>
            <a:br>
              <a:rPr lang="en-US" dirty="0" smtClean="0"/>
            </a:br>
            <a:r>
              <a:rPr lang="en-US" dirty="0" smtClean="0"/>
              <a:t>    Does this sound right?</a:t>
            </a:r>
            <a:br>
              <a:rPr lang="en-US" dirty="0" smtClean="0"/>
            </a:br>
            <a:r>
              <a:rPr lang="en-US" dirty="0" smtClean="0"/>
              <a:t>    Does that make sense? </a:t>
            </a:r>
            <a:br>
              <a:rPr lang="en-US" dirty="0" smtClean="0"/>
            </a:br>
            <a:r>
              <a:rPr lang="en-US" dirty="0" smtClean="0"/>
              <a:t>3. Stop when something doesn't seem right and take action</a:t>
            </a:r>
            <a:br>
              <a:rPr lang="en-US" dirty="0" smtClean="0"/>
            </a:br>
            <a:r>
              <a:rPr lang="en-US" dirty="0" smtClean="0"/>
              <a:t>4. Use a variety of strategies to 'fix' their reading</a:t>
            </a:r>
            <a:br>
              <a:rPr lang="en-US" dirty="0" smtClean="0"/>
            </a:br>
            <a:r>
              <a:rPr lang="en-US" dirty="0" smtClean="0"/>
              <a:t/>
            </a:r>
            <a:br>
              <a:rPr lang="en-US" dirty="0" smtClean="0"/>
            </a:br>
            <a:r>
              <a:rPr lang="en-US" dirty="0" smtClean="0"/>
              <a:t>Struggling readers haven't built an efficient reading process. They wait for someone else to intervene or substitute words that don't make sense, or they  just do nothing.  Struggling readers need to know they can develop strategies for solving the glitches they encounter as they read. </a:t>
            </a:r>
            <a:br>
              <a:rPr lang="en-US" dirty="0" smtClean="0"/>
            </a:br>
            <a:r>
              <a:rPr lang="en-US" dirty="0" smtClean="0"/>
              <a:t>If these pieces are missing for our struggling readers, what are YOU doing to support these skills  with your students? </a:t>
            </a:r>
            <a:br>
              <a:rPr lang="en-US" dirty="0" smtClean="0"/>
            </a:br>
            <a:endParaRPr lang="en-US"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986D294-6F62-43EE-9070-A13764D2D124}" type="slidenum">
              <a:rPr lang="en-US" altLang="en-US"/>
              <a:pPr fontAlgn="base">
                <a:spcBef>
                  <a:spcPct val="0"/>
                </a:spcBef>
                <a:spcAft>
                  <a:spcPct val="0"/>
                </a:spcAft>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smtClean="0"/>
              <a:t>Meta cognitive strategies (Slide added)</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58E41F3-FD98-4EF9-A58E-C0FA8B9557A8}" type="slidenum">
              <a:rPr lang="en-US" altLang="en-US"/>
              <a:pPr fontAlgn="base">
                <a:spcBef>
                  <a:spcPct val="0"/>
                </a:spcBef>
                <a:spcAft>
                  <a:spcPct val="0"/>
                </a:spcAft>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9C8090B2-9157-4B2A-8AFF-256662B7BCAF}" type="datetimeFigureOut">
              <a:rPr lang="en-US"/>
              <a:pPr>
                <a:defRPr/>
              </a:pPr>
              <a:t>1/14/2015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45667E-F624-439E-93BF-28137C0B172A}" type="slidenum">
              <a:rPr lang="en-US"/>
              <a:pPr>
                <a:defRPr/>
              </a:pPr>
              <a:t>‹#›</a:t>
            </a:fld>
            <a:endParaRPr lang="en-US"/>
          </a:p>
        </p:txBody>
      </p:sp>
    </p:spTree>
    <p:extLst>
      <p:ext uri="{BB962C8B-B14F-4D97-AF65-F5344CB8AC3E}">
        <p14:creationId xmlns:p14="http://schemas.microsoft.com/office/powerpoint/2010/main" val="3727087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861A0E59-22DF-41C3-BA82-DDC19BE61152}" type="datetimeFigureOut">
              <a:rPr lang="en-US"/>
              <a:pPr>
                <a:defRPr/>
              </a:pPr>
              <a:t>1/14/2015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592951-D5DE-4CE5-AE73-1B38880B518D}" type="slidenum">
              <a:rPr lang="en-US"/>
              <a:pPr>
                <a:defRPr/>
              </a:pPr>
              <a:t>‹#›</a:t>
            </a:fld>
            <a:endParaRPr lang="en-US"/>
          </a:p>
        </p:txBody>
      </p:sp>
    </p:spTree>
    <p:extLst>
      <p:ext uri="{BB962C8B-B14F-4D97-AF65-F5344CB8AC3E}">
        <p14:creationId xmlns:p14="http://schemas.microsoft.com/office/powerpoint/2010/main" val="2034221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BAD09DF5-A641-419F-BE22-894605B497AA}" type="datetimeFigureOut">
              <a:rPr lang="en-US"/>
              <a:pPr>
                <a:defRPr/>
              </a:pPr>
              <a:t>1/14/2015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99C498-360E-41F4-B481-FEA87CE6910F}" type="slidenum">
              <a:rPr lang="en-US"/>
              <a:pPr>
                <a:defRPr/>
              </a:pPr>
              <a:t>‹#›</a:t>
            </a:fld>
            <a:endParaRPr lang="en-US"/>
          </a:p>
        </p:txBody>
      </p:sp>
    </p:spTree>
    <p:extLst>
      <p:ext uri="{BB962C8B-B14F-4D97-AF65-F5344CB8AC3E}">
        <p14:creationId xmlns:p14="http://schemas.microsoft.com/office/powerpoint/2010/main" val="2118492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rtlCol="0">
            <a:normAutofit/>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20AFD77-2669-4F12-B871-9138BDE7B854}" type="slidenum">
              <a:rPr lang="en-US" altLang="en-US"/>
              <a:pPr>
                <a:defRPr/>
              </a:pPr>
              <a:t>‹#›</a:t>
            </a:fld>
            <a:endParaRPr lang="en-US" altLang="en-US"/>
          </a:p>
        </p:txBody>
      </p:sp>
    </p:spTree>
    <p:extLst>
      <p:ext uri="{BB962C8B-B14F-4D97-AF65-F5344CB8AC3E}">
        <p14:creationId xmlns:p14="http://schemas.microsoft.com/office/powerpoint/2010/main" val="2433036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EFE84E3-3B77-4E33-9C46-181BF02EBBAA}" type="slidenum">
              <a:rPr lang="en-US" altLang="en-US"/>
              <a:pPr>
                <a:defRPr/>
              </a:pPr>
              <a:t>‹#›</a:t>
            </a:fld>
            <a:endParaRPr lang="en-US" altLang="en-US"/>
          </a:p>
        </p:txBody>
      </p:sp>
    </p:spTree>
    <p:extLst>
      <p:ext uri="{BB962C8B-B14F-4D97-AF65-F5344CB8AC3E}">
        <p14:creationId xmlns:p14="http://schemas.microsoft.com/office/powerpoint/2010/main" val="3718317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91F05D03-7D1B-488F-9C2C-5B6BD671F328}" type="datetimeFigureOut">
              <a:rPr lang="en-US"/>
              <a:pPr>
                <a:defRPr/>
              </a:pPr>
              <a:t>1/14/2015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04619-68F3-48B1-B4AA-FBDCB0F5494B}" type="slidenum">
              <a:rPr lang="en-US"/>
              <a:pPr>
                <a:defRPr/>
              </a:pPr>
              <a:t>‹#›</a:t>
            </a:fld>
            <a:endParaRPr lang="en-US"/>
          </a:p>
        </p:txBody>
      </p:sp>
    </p:spTree>
    <p:extLst>
      <p:ext uri="{BB962C8B-B14F-4D97-AF65-F5344CB8AC3E}">
        <p14:creationId xmlns:p14="http://schemas.microsoft.com/office/powerpoint/2010/main" val="1390107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E3C29F8-2BBA-490E-BF03-88D9F1720482}" type="datetimeFigureOut">
              <a:rPr lang="en-US"/>
              <a:pPr>
                <a:defRPr/>
              </a:pPr>
              <a:t>1/14/2015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A41FAB-0390-4DE6-A77A-1EDF41FD9DA3}" type="slidenum">
              <a:rPr lang="en-US"/>
              <a:pPr>
                <a:defRPr/>
              </a:pPr>
              <a:t>‹#›</a:t>
            </a:fld>
            <a:endParaRPr lang="en-US"/>
          </a:p>
        </p:txBody>
      </p:sp>
    </p:spTree>
    <p:extLst>
      <p:ext uri="{BB962C8B-B14F-4D97-AF65-F5344CB8AC3E}">
        <p14:creationId xmlns:p14="http://schemas.microsoft.com/office/powerpoint/2010/main" val="2249626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a:lvl1pPr>
          </a:lstStyle>
          <a:p>
            <a:pPr>
              <a:defRPr/>
            </a:pPr>
            <a:fld id="{1D3B1792-A551-43F1-83AF-4B0CB7FB667B}" type="datetimeFigureOut">
              <a:rPr lang="en-US"/>
              <a:pPr>
                <a:defRPr/>
              </a:pPr>
              <a:t>1/14/2015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87D56F-6642-4338-B171-166088B6DA68}" type="slidenum">
              <a:rPr lang="en-US"/>
              <a:pPr>
                <a:defRPr/>
              </a:pPr>
              <a:t>‹#›</a:t>
            </a:fld>
            <a:endParaRPr lang="en-US"/>
          </a:p>
        </p:txBody>
      </p:sp>
    </p:spTree>
    <p:extLst>
      <p:ext uri="{BB962C8B-B14F-4D97-AF65-F5344CB8AC3E}">
        <p14:creationId xmlns:p14="http://schemas.microsoft.com/office/powerpoint/2010/main" val="1766859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a:defRPr/>
            </a:lvl1pPr>
          </a:lstStyle>
          <a:p>
            <a:pPr>
              <a:defRPr/>
            </a:pPr>
            <a:fld id="{1215FC13-1B22-4898-8435-993AEC43B664}" type="datetimeFigureOut">
              <a:rPr lang="en-US"/>
              <a:pPr>
                <a:defRPr/>
              </a:pPr>
              <a:t>1/14/2015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969BB76-EB9D-4913-AD3F-FB4E95CDDDE0}" type="slidenum">
              <a:rPr lang="en-US"/>
              <a:pPr>
                <a:defRPr/>
              </a:pPr>
              <a:t>‹#›</a:t>
            </a:fld>
            <a:endParaRPr lang="en-US"/>
          </a:p>
        </p:txBody>
      </p:sp>
    </p:spTree>
    <p:extLst>
      <p:ext uri="{BB962C8B-B14F-4D97-AF65-F5344CB8AC3E}">
        <p14:creationId xmlns:p14="http://schemas.microsoft.com/office/powerpoint/2010/main" val="228837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4C2F1704-A4E1-4A59-B88D-BFEDFD124815}" type="datetimeFigureOut">
              <a:rPr lang="en-US"/>
              <a:pPr>
                <a:defRPr/>
              </a:pPr>
              <a:t>1/14/2015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A16575C-B023-4BBF-AB47-7D0084535C81}" type="slidenum">
              <a:rPr lang="en-US"/>
              <a:pPr>
                <a:defRPr/>
              </a:pPr>
              <a:t>‹#›</a:t>
            </a:fld>
            <a:endParaRPr lang="en-US"/>
          </a:p>
        </p:txBody>
      </p:sp>
    </p:spTree>
    <p:extLst>
      <p:ext uri="{BB962C8B-B14F-4D97-AF65-F5344CB8AC3E}">
        <p14:creationId xmlns:p14="http://schemas.microsoft.com/office/powerpoint/2010/main" val="3350048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7826C5-EA3F-42E2-85F7-25D1296EDC66}" type="datetimeFigureOut">
              <a:rPr lang="en-US"/>
              <a:pPr>
                <a:defRPr/>
              </a:pPr>
              <a:t>1/14/2015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CCB9BE2-4087-487B-8822-DD5BA035802C}" type="slidenum">
              <a:rPr lang="en-US"/>
              <a:pPr>
                <a:defRPr/>
              </a:pPr>
              <a:t>‹#›</a:t>
            </a:fld>
            <a:endParaRPr lang="en-US"/>
          </a:p>
        </p:txBody>
      </p:sp>
    </p:spTree>
    <p:extLst>
      <p:ext uri="{BB962C8B-B14F-4D97-AF65-F5344CB8AC3E}">
        <p14:creationId xmlns:p14="http://schemas.microsoft.com/office/powerpoint/2010/main" val="112599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12D4E97-0BC4-4E5A-8B6E-3DD7B1347B49}" type="datetimeFigureOut">
              <a:rPr lang="en-US"/>
              <a:pPr>
                <a:defRPr/>
              </a:pPr>
              <a:t>1/14/2015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6BC185-7DDB-4209-B983-9AD60F62C86B}" type="slidenum">
              <a:rPr lang="en-US"/>
              <a:pPr>
                <a:defRPr/>
              </a:pPr>
              <a:t>‹#›</a:t>
            </a:fld>
            <a:endParaRPr lang="en-US"/>
          </a:p>
        </p:txBody>
      </p:sp>
    </p:spTree>
    <p:extLst>
      <p:ext uri="{BB962C8B-B14F-4D97-AF65-F5344CB8AC3E}">
        <p14:creationId xmlns:p14="http://schemas.microsoft.com/office/powerpoint/2010/main" val="579043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3D70AF-CB85-4160-8D27-F39C40CFC88D}" type="datetimeFigureOut">
              <a:rPr lang="en-US"/>
              <a:pPr>
                <a:defRPr/>
              </a:pPr>
              <a:t>1/14/2015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012BC6-7239-41FF-A4E5-CC5E9E0FCA0F}" type="slidenum">
              <a:rPr lang="en-US"/>
              <a:pPr>
                <a:defRPr/>
              </a:pPr>
              <a:t>‹#›</a:t>
            </a:fld>
            <a:endParaRPr lang="en-US"/>
          </a:p>
        </p:txBody>
      </p:sp>
    </p:spTree>
    <p:extLst>
      <p:ext uri="{BB962C8B-B14F-4D97-AF65-F5344CB8AC3E}">
        <p14:creationId xmlns:p14="http://schemas.microsoft.com/office/powerpoint/2010/main" val="244108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8EAD485-D73D-4A12-B0AE-CD0685ED3F84}" type="datetimeFigureOut">
              <a:rPr lang="en-US"/>
              <a:pPr>
                <a:defRPr/>
              </a:pPr>
              <a:t>1/14/2015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9D628A9A-AEB3-4227-B160-4B4CCC02B4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0" r:id="rId12"/>
    <p:sldLayoutId id="2147483701"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www.youtube.com/watch?v=qYoeVkf3s7E&amp;feature=relate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cREyQJO9EP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1.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457200"/>
            <a:ext cx="8229600" cy="1143000"/>
          </a:xfrm>
        </p:spPr>
        <p:txBody>
          <a:bodyPr/>
          <a:lstStyle/>
          <a:p>
            <a:r>
              <a:rPr lang="en-US" altLang="en-US" sz="3800" b="1" smtClean="0">
                <a:latin typeface="Museo 300" pitchFamily="50" charset="0"/>
              </a:rPr>
              <a:t>Changing Results for Young Readers</a:t>
            </a:r>
          </a:p>
        </p:txBody>
      </p:sp>
      <p:pic>
        <p:nvPicPr>
          <p:cNvPr id="40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33600"/>
            <a:ext cx="6096000" cy="40481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0" y="5911850"/>
            <a:ext cx="2133600" cy="260350"/>
          </a:xfrm>
          <a:prstGeom prst="rect">
            <a:avLst/>
          </a:prstGeom>
          <a:solidFill>
            <a:schemeClr val="bg2">
              <a:lumMod val="75000"/>
            </a:schemeClr>
          </a:solidFill>
        </p:spPr>
        <p:txBody>
          <a:bodyPr>
            <a:spAutoFit/>
          </a:bodyPr>
          <a:lstStyle/>
          <a:p>
            <a:pPr fontAlgn="auto">
              <a:spcBef>
                <a:spcPts val="0"/>
              </a:spcBef>
              <a:spcAft>
                <a:spcPts val="0"/>
              </a:spcAft>
              <a:defRPr/>
            </a:pPr>
            <a:endParaRPr lang="en-US" dirty="0">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a:xfrm>
            <a:off x="4724400" y="152400"/>
            <a:ext cx="4648200" cy="1143000"/>
          </a:xfrm>
        </p:spPr>
        <p:txBody>
          <a:bodyPr/>
          <a:lstStyle/>
          <a:p>
            <a:r>
              <a:rPr lang="en-US" altLang="en-US" sz="4000" b="1" smtClean="0">
                <a:latin typeface="Museo 300" pitchFamily="50" charset="0"/>
              </a:rPr>
              <a:t>Foundations of Reading</a:t>
            </a:r>
          </a:p>
        </p:txBody>
      </p:sp>
      <p:sp>
        <p:nvSpPr>
          <p:cNvPr id="4" name="Rectangle 3"/>
          <p:cNvSpPr>
            <a:spLocks noGrp="1" noChangeArrowheads="1"/>
          </p:cNvSpPr>
          <p:nvPr>
            <p:ph idx="1"/>
          </p:nvPr>
        </p:nvSpPr>
        <p:spPr>
          <a:xfrm>
            <a:off x="5334000" y="1447800"/>
            <a:ext cx="3505200" cy="5334000"/>
          </a:xfrm>
        </p:spPr>
        <p:txBody>
          <a:bodyPr rtlCol="0">
            <a:normAutofit fontScale="92500" lnSpcReduction="10000"/>
          </a:bodyPr>
          <a:lstStyle/>
          <a:p>
            <a:pPr fontAlgn="auto">
              <a:lnSpc>
                <a:spcPct val="90000"/>
              </a:lnSpc>
              <a:spcAft>
                <a:spcPts val="0"/>
              </a:spcAft>
              <a:buFont typeface="Arial" pitchFamily="34" charset="0"/>
              <a:buChar char="•"/>
              <a:defRPr/>
            </a:pPr>
            <a:r>
              <a:rPr lang="en-US" sz="2900" dirty="0" smtClean="0">
                <a:latin typeface="Museo 300" pitchFamily="50" charset="0"/>
              </a:rPr>
              <a:t>oral language</a:t>
            </a:r>
          </a:p>
          <a:p>
            <a:pPr fontAlgn="auto">
              <a:lnSpc>
                <a:spcPct val="90000"/>
              </a:lnSpc>
              <a:spcAft>
                <a:spcPts val="0"/>
              </a:spcAft>
              <a:buFont typeface="Arial" pitchFamily="34" charset="0"/>
              <a:buNone/>
              <a:defRPr/>
            </a:pPr>
            <a:endParaRPr lang="en-US" sz="2900" dirty="0" smtClean="0">
              <a:latin typeface="Museo 300" pitchFamily="50" charset="0"/>
            </a:endParaRPr>
          </a:p>
          <a:p>
            <a:pPr fontAlgn="auto">
              <a:lnSpc>
                <a:spcPct val="90000"/>
              </a:lnSpc>
              <a:spcAft>
                <a:spcPts val="0"/>
              </a:spcAft>
              <a:buFont typeface="Arial" pitchFamily="34" charset="0"/>
              <a:buChar char="•"/>
              <a:defRPr/>
            </a:pPr>
            <a:r>
              <a:rPr lang="en-US" sz="2900" dirty="0">
                <a:latin typeface="Museo 300" pitchFamily="50" charset="0"/>
              </a:rPr>
              <a:t>p</a:t>
            </a:r>
            <a:r>
              <a:rPr lang="en-US" sz="2900" dirty="0" smtClean="0">
                <a:latin typeface="Museo 300" pitchFamily="50" charset="0"/>
              </a:rPr>
              <a:t>honemes</a:t>
            </a:r>
          </a:p>
          <a:p>
            <a:pPr fontAlgn="auto">
              <a:lnSpc>
                <a:spcPct val="90000"/>
              </a:lnSpc>
              <a:spcAft>
                <a:spcPts val="0"/>
              </a:spcAft>
              <a:buFont typeface="Arial" pitchFamily="34" charset="0"/>
              <a:buNone/>
              <a:defRPr/>
            </a:pPr>
            <a:endParaRPr lang="en-US" sz="2900" dirty="0" smtClean="0">
              <a:latin typeface="Museo 300" pitchFamily="50" charset="0"/>
            </a:endParaRPr>
          </a:p>
          <a:p>
            <a:pPr fontAlgn="auto">
              <a:lnSpc>
                <a:spcPct val="90000"/>
              </a:lnSpc>
              <a:spcAft>
                <a:spcPts val="0"/>
              </a:spcAft>
              <a:buFont typeface="Arial" pitchFamily="34" charset="0"/>
              <a:buChar char="•"/>
              <a:defRPr/>
            </a:pPr>
            <a:r>
              <a:rPr lang="en-US" sz="2900" dirty="0" smtClean="0">
                <a:latin typeface="Museo 300" pitchFamily="50" charset="0"/>
              </a:rPr>
              <a:t>phonics </a:t>
            </a:r>
          </a:p>
          <a:p>
            <a:pPr fontAlgn="auto">
              <a:lnSpc>
                <a:spcPct val="90000"/>
              </a:lnSpc>
              <a:spcAft>
                <a:spcPts val="0"/>
              </a:spcAft>
              <a:buFont typeface="Arial" pitchFamily="34" charset="0"/>
              <a:buNone/>
              <a:defRPr/>
            </a:pPr>
            <a:endParaRPr lang="en-US" sz="2900" dirty="0" smtClean="0">
              <a:latin typeface="Museo 300" pitchFamily="50" charset="0"/>
            </a:endParaRPr>
          </a:p>
          <a:p>
            <a:pPr fontAlgn="auto">
              <a:lnSpc>
                <a:spcPct val="90000"/>
              </a:lnSpc>
              <a:spcAft>
                <a:spcPts val="0"/>
              </a:spcAft>
              <a:buFont typeface="Arial" pitchFamily="34" charset="0"/>
              <a:buChar char="•"/>
              <a:defRPr/>
            </a:pPr>
            <a:r>
              <a:rPr lang="en-US" sz="2900" dirty="0" smtClean="0">
                <a:latin typeface="Museo 300" pitchFamily="50" charset="0"/>
              </a:rPr>
              <a:t>Concepts of print</a:t>
            </a:r>
          </a:p>
          <a:p>
            <a:pPr fontAlgn="auto">
              <a:lnSpc>
                <a:spcPct val="90000"/>
              </a:lnSpc>
              <a:spcAft>
                <a:spcPts val="0"/>
              </a:spcAft>
              <a:buFont typeface="Arial" pitchFamily="34" charset="0"/>
              <a:buNone/>
              <a:defRPr/>
            </a:pPr>
            <a:endParaRPr lang="en-US" sz="2900" dirty="0" smtClean="0">
              <a:latin typeface="Museo 300" pitchFamily="50" charset="0"/>
            </a:endParaRPr>
          </a:p>
          <a:p>
            <a:pPr fontAlgn="auto">
              <a:lnSpc>
                <a:spcPct val="90000"/>
              </a:lnSpc>
              <a:spcAft>
                <a:spcPts val="0"/>
              </a:spcAft>
              <a:buFont typeface="Arial" pitchFamily="34" charset="0"/>
              <a:buChar char="•"/>
              <a:defRPr/>
            </a:pPr>
            <a:r>
              <a:rPr lang="en-US" sz="2900" dirty="0" smtClean="0">
                <a:latin typeface="Museo 300" pitchFamily="50" charset="0"/>
              </a:rPr>
              <a:t>sight words</a:t>
            </a:r>
          </a:p>
          <a:p>
            <a:pPr marL="0" indent="0" fontAlgn="auto">
              <a:lnSpc>
                <a:spcPct val="90000"/>
              </a:lnSpc>
              <a:spcAft>
                <a:spcPts val="0"/>
              </a:spcAft>
              <a:buFont typeface="Arial" pitchFamily="34" charset="0"/>
              <a:buNone/>
              <a:defRPr/>
            </a:pPr>
            <a:endParaRPr lang="en-US" sz="2900" dirty="0" smtClean="0">
              <a:latin typeface="Museo 300" pitchFamily="50" charset="0"/>
            </a:endParaRPr>
          </a:p>
          <a:p>
            <a:pPr fontAlgn="auto">
              <a:lnSpc>
                <a:spcPct val="90000"/>
              </a:lnSpc>
              <a:spcAft>
                <a:spcPts val="0"/>
              </a:spcAft>
              <a:buFont typeface="Arial" pitchFamily="34" charset="0"/>
              <a:buChar char="•"/>
              <a:defRPr/>
            </a:pPr>
            <a:r>
              <a:rPr lang="en-US" sz="2900" dirty="0">
                <a:latin typeface="Museo 300" pitchFamily="50" charset="0"/>
              </a:rPr>
              <a:t>a</a:t>
            </a:r>
            <a:r>
              <a:rPr lang="en-US" sz="2900" dirty="0" smtClean="0">
                <a:latin typeface="Museo 300" pitchFamily="50" charset="0"/>
              </a:rPr>
              <a:t>utomaticity / fluency</a:t>
            </a:r>
          </a:p>
          <a:p>
            <a:pPr fontAlgn="auto">
              <a:lnSpc>
                <a:spcPct val="90000"/>
              </a:lnSpc>
              <a:spcAft>
                <a:spcPts val="0"/>
              </a:spcAft>
              <a:buFont typeface="Arial" pitchFamily="34" charset="0"/>
              <a:buNone/>
              <a:defRPr/>
            </a:pPr>
            <a:endParaRPr lang="en-US" sz="2400" b="1" dirty="0" smtClean="0">
              <a:solidFill>
                <a:srgbClr val="005DA2"/>
              </a:solidFill>
              <a:latin typeface="Century Gothic" pitchFamily="34" charset="0"/>
            </a:endParaRPr>
          </a:p>
          <a:p>
            <a:pPr marL="0" indent="0" fontAlgn="auto">
              <a:lnSpc>
                <a:spcPct val="90000"/>
              </a:lnSpc>
              <a:spcAft>
                <a:spcPts val="0"/>
              </a:spcAft>
              <a:buFont typeface="Arial" pitchFamily="34" charset="0"/>
              <a:buNone/>
              <a:defRPr/>
            </a:pPr>
            <a:endParaRPr lang="en-US" sz="2400" b="1" dirty="0" smtClean="0">
              <a:solidFill>
                <a:srgbClr val="005DA2"/>
              </a:solidFill>
              <a:latin typeface="Century Gothic" pitchFamily="34" charset="0"/>
            </a:endParaRPr>
          </a:p>
          <a:p>
            <a:pPr fontAlgn="auto">
              <a:lnSpc>
                <a:spcPct val="90000"/>
              </a:lnSpc>
              <a:spcAft>
                <a:spcPts val="0"/>
              </a:spcAft>
              <a:buFont typeface="Arial" pitchFamily="34" charset="0"/>
              <a:buChar char="•"/>
              <a:defRPr/>
            </a:pPr>
            <a:endParaRPr lang="en-US" sz="2400" b="1" dirty="0" smtClean="0">
              <a:solidFill>
                <a:srgbClr val="005DA2"/>
              </a:solidFill>
              <a:latin typeface="Century Gothic" pitchFamily="34" charset="0"/>
            </a:endParaRPr>
          </a:p>
        </p:txBody>
      </p:sp>
      <p:pic>
        <p:nvPicPr>
          <p:cNvPr id="133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488" y="0"/>
            <a:ext cx="98329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b="1" dirty="0" smtClean="0">
                <a:solidFill>
                  <a:schemeClr val="tx1"/>
                </a:solidFill>
                <a:latin typeface="Museo 300" pitchFamily="50" charset="0"/>
              </a:rPr>
              <a:t>The Inquiry Process</a:t>
            </a:r>
            <a:endParaRPr lang="en-CA" b="1" dirty="0">
              <a:solidFill>
                <a:schemeClr val="tx1"/>
              </a:solidFill>
              <a:latin typeface="Museo 300" pitchFamily="50" charset="0"/>
            </a:endParaRPr>
          </a:p>
        </p:txBody>
      </p:sp>
      <p:sp>
        <p:nvSpPr>
          <p:cNvPr id="7" name="TextBox 6"/>
          <p:cNvSpPr txBox="1"/>
          <p:nvPr/>
        </p:nvSpPr>
        <p:spPr>
          <a:xfrm>
            <a:off x="410906" y="2240388"/>
            <a:ext cx="2016224" cy="523220"/>
          </a:xfrm>
          <a:prstGeom prst="rect">
            <a:avLst/>
          </a:prstGeom>
          <a:noFill/>
        </p:spPr>
        <p:txBody>
          <a:bodyPr wrap="square" rtlCol="0">
            <a:spAutoFit/>
          </a:bodyPr>
          <a:lstStyle/>
          <a:p>
            <a:r>
              <a:rPr lang="en-CA" sz="2800" dirty="0" smtClean="0">
                <a:solidFill>
                  <a:srgbClr val="C00000"/>
                </a:solidFill>
              </a:rPr>
              <a:t>Scanning</a:t>
            </a:r>
            <a:endParaRPr lang="en-CA" sz="2800" dirty="0">
              <a:solidFill>
                <a:srgbClr val="C00000"/>
              </a:solidFill>
            </a:endParaRPr>
          </a:p>
        </p:txBody>
      </p:sp>
      <p:sp>
        <p:nvSpPr>
          <p:cNvPr id="8" name="TextBox 7"/>
          <p:cNvSpPr txBox="1"/>
          <p:nvPr/>
        </p:nvSpPr>
        <p:spPr>
          <a:xfrm>
            <a:off x="3923928" y="1978778"/>
            <a:ext cx="1879252" cy="523220"/>
          </a:xfrm>
          <a:prstGeom prst="rect">
            <a:avLst/>
          </a:prstGeom>
          <a:noFill/>
        </p:spPr>
        <p:txBody>
          <a:bodyPr wrap="square" rtlCol="0">
            <a:spAutoFit/>
          </a:bodyPr>
          <a:lstStyle/>
          <a:p>
            <a:r>
              <a:rPr lang="en-CA" sz="2800" dirty="0" smtClean="0">
                <a:solidFill>
                  <a:srgbClr val="C00000"/>
                </a:solidFill>
              </a:rPr>
              <a:t>Focusing</a:t>
            </a:r>
            <a:endParaRPr lang="en-CA" sz="2800" dirty="0">
              <a:solidFill>
                <a:srgbClr val="C00000"/>
              </a:solidFill>
            </a:endParaRPr>
          </a:p>
        </p:txBody>
      </p:sp>
      <p:sp>
        <p:nvSpPr>
          <p:cNvPr id="9" name="TextBox 8"/>
          <p:cNvSpPr txBox="1"/>
          <p:nvPr/>
        </p:nvSpPr>
        <p:spPr>
          <a:xfrm>
            <a:off x="5544108" y="3461700"/>
            <a:ext cx="2988332" cy="461665"/>
          </a:xfrm>
          <a:prstGeom prst="rect">
            <a:avLst/>
          </a:prstGeom>
          <a:noFill/>
        </p:spPr>
        <p:txBody>
          <a:bodyPr wrap="square" rtlCol="0">
            <a:spAutoFit/>
          </a:bodyPr>
          <a:lstStyle/>
          <a:p>
            <a:r>
              <a:rPr lang="en-CA" sz="2400" dirty="0" smtClean="0">
                <a:solidFill>
                  <a:srgbClr val="C00000"/>
                </a:solidFill>
              </a:rPr>
              <a:t>Developing a Hunch</a:t>
            </a:r>
            <a:endParaRPr lang="en-CA" sz="2400" dirty="0">
              <a:solidFill>
                <a:srgbClr val="C00000"/>
              </a:solidFill>
            </a:endParaRPr>
          </a:p>
        </p:txBody>
      </p:sp>
      <p:sp>
        <p:nvSpPr>
          <p:cNvPr id="10" name="TextBox 9"/>
          <p:cNvSpPr txBox="1"/>
          <p:nvPr/>
        </p:nvSpPr>
        <p:spPr>
          <a:xfrm>
            <a:off x="5558588" y="4615227"/>
            <a:ext cx="2052228" cy="461665"/>
          </a:xfrm>
          <a:prstGeom prst="rect">
            <a:avLst/>
          </a:prstGeom>
          <a:noFill/>
        </p:spPr>
        <p:txBody>
          <a:bodyPr wrap="square" rtlCol="0">
            <a:spAutoFit/>
          </a:bodyPr>
          <a:lstStyle/>
          <a:p>
            <a:r>
              <a:rPr lang="en-CA" sz="2400" dirty="0" smtClean="0">
                <a:solidFill>
                  <a:srgbClr val="FF0000"/>
                </a:solidFill>
              </a:rPr>
              <a:t>Learning</a:t>
            </a:r>
            <a:endParaRPr lang="en-CA" sz="2400" dirty="0">
              <a:solidFill>
                <a:srgbClr val="FF0000"/>
              </a:solidFill>
            </a:endParaRPr>
          </a:p>
        </p:txBody>
      </p:sp>
      <p:sp>
        <p:nvSpPr>
          <p:cNvPr id="11" name="TextBox 10"/>
          <p:cNvSpPr txBox="1"/>
          <p:nvPr/>
        </p:nvSpPr>
        <p:spPr>
          <a:xfrm>
            <a:off x="3035879" y="5806598"/>
            <a:ext cx="2508229" cy="461665"/>
          </a:xfrm>
          <a:prstGeom prst="rect">
            <a:avLst/>
          </a:prstGeom>
          <a:noFill/>
        </p:spPr>
        <p:txBody>
          <a:bodyPr wrap="square" rtlCol="0">
            <a:spAutoFit/>
          </a:bodyPr>
          <a:lstStyle/>
          <a:p>
            <a:r>
              <a:rPr lang="en-CA" sz="2400" dirty="0" smtClean="0">
                <a:solidFill>
                  <a:srgbClr val="C00000"/>
                </a:solidFill>
              </a:rPr>
              <a:t>Taking Action</a:t>
            </a:r>
            <a:endParaRPr lang="en-CA" sz="2400" dirty="0">
              <a:solidFill>
                <a:srgbClr val="C00000"/>
              </a:solidFill>
            </a:endParaRPr>
          </a:p>
        </p:txBody>
      </p:sp>
      <p:sp>
        <p:nvSpPr>
          <p:cNvPr id="12" name="TextBox 11"/>
          <p:cNvSpPr txBox="1"/>
          <p:nvPr/>
        </p:nvSpPr>
        <p:spPr>
          <a:xfrm>
            <a:off x="143508" y="4544860"/>
            <a:ext cx="1656184" cy="461665"/>
          </a:xfrm>
          <a:prstGeom prst="rect">
            <a:avLst/>
          </a:prstGeom>
          <a:noFill/>
        </p:spPr>
        <p:txBody>
          <a:bodyPr wrap="square" rtlCol="0">
            <a:spAutoFit/>
          </a:bodyPr>
          <a:lstStyle/>
          <a:p>
            <a:r>
              <a:rPr lang="en-CA" sz="2400" dirty="0" smtClean="0">
                <a:solidFill>
                  <a:srgbClr val="C00000"/>
                </a:solidFill>
              </a:rPr>
              <a:t>Checking</a:t>
            </a:r>
            <a:endParaRPr lang="en-CA" sz="2400" dirty="0">
              <a:solidFill>
                <a:srgbClr val="C00000"/>
              </a:solidFill>
            </a:endParaRPr>
          </a:p>
        </p:txBody>
      </p:sp>
      <p:sp>
        <p:nvSpPr>
          <p:cNvPr id="13" name="TextBox 12"/>
          <p:cNvSpPr txBox="1"/>
          <p:nvPr/>
        </p:nvSpPr>
        <p:spPr>
          <a:xfrm>
            <a:off x="4427983" y="2636912"/>
            <a:ext cx="3960441" cy="369332"/>
          </a:xfrm>
          <a:prstGeom prst="rect">
            <a:avLst/>
          </a:prstGeom>
          <a:noFill/>
        </p:spPr>
        <p:txBody>
          <a:bodyPr wrap="square" rtlCol="0">
            <a:spAutoFit/>
          </a:bodyPr>
          <a:lstStyle/>
          <a:p>
            <a:r>
              <a:rPr lang="en-CA" dirty="0" smtClean="0"/>
              <a:t>What does our focus need to be?</a:t>
            </a:r>
            <a:endParaRPr lang="en-CA" dirty="0"/>
          </a:p>
        </p:txBody>
      </p:sp>
      <p:sp>
        <p:nvSpPr>
          <p:cNvPr id="14" name="TextBox 13"/>
          <p:cNvSpPr txBox="1"/>
          <p:nvPr/>
        </p:nvSpPr>
        <p:spPr>
          <a:xfrm>
            <a:off x="5791202" y="4032936"/>
            <a:ext cx="3298568" cy="369332"/>
          </a:xfrm>
          <a:prstGeom prst="rect">
            <a:avLst/>
          </a:prstGeom>
          <a:noFill/>
        </p:spPr>
        <p:txBody>
          <a:bodyPr wrap="square" rtlCol="0">
            <a:spAutoFit/>
          </a:bodyPr>
          <a:lstStyle/>
          <a:p>
            <a:r>
              <a:rPr lang="en-CA" dirty="0" smtClean="0"/>
              <a:t>What is leading to this situation</a:t>
            </a:r>
            <a:r>
              <a:rPr lang="en-CA" sz="1400" dirty="0" smtClean="0"/>
              <a:t>?</a:t>
            </a:r>
            <a:endParaRPr lang="en-CA" sz="1400" dirty="0"/>
          </a:p>
        </p:txBody>
      </p:sp>
      <p:sp>
        <p:nvSpPr>
          <p:cNvPr id="15" name="TextBox 14"/>
          <p:cNvSpPr txBox="1"/>
          <p:nvPr/>
        </p:nvSpPr>
        <p:spPr>
          <a:xfrm>
            <a:off x="6120172" y="5199491"/>
            <a:ext cx="2880320" cy="923330"/>
          </a:xfrm>
          <a:prstGeom prst="rect">
            <a:avLst/>
          </a:prstGeom>
          <a:noFill/>
        </p:spPr>
        <p:txBody>
          <a:bodyPr wrap="square" rtlCol="0">
            <a:spAutoFit/>
          </a:bodyPr>
          <a:lstStyle/>
          <a:p>
            <a:r>
              <a:rPr lang="en-CA" dirty="0" smtClean="0"/>
              <a:t>How and where can we learn more about what to do?</a:t>
            </a:r>
            <a:endParaRPr lang="en-CA" dirty="0"/>
          </a:p>
        </p:txBody>
      </p:sp>
      <p:sp>
        <p:nvSpPr>
          <p:cNvPr id="16" name="TextBox 15"/>
          <p:cNvSpPr txBox="1"/>
          <p:nvPr/>
        </p:nvSpPr>
        <p:spPr>
          <a:xfrm>
            <a:off x="3563888" y="6359633"/>
            <a:ext cx="3020814" cy="369332"/>
          </a:xfrm>
          <a:prstGeom prst="rect">
            <a:avLst/>
          </a:prstGeom>
          <a:noFill/>
        </p:spPr>
        <p:txBody>
          <a:bodyPr wrap="square" rtlCol="0">
            <a:spAutoFit/>
          </a:bodyPr>
          <a:lstStyle/>
          <a:p>
            <a:r>
              <a:rPr lang="en-CA" dirty="0" smtClean="0"/>
              <a:t>What will we do differently</a:t>
            </a:r>
            <a:r>
              <a:rPr lang="en-CA" sz="1400" dirty="0" smtClean="0"/>
              <a:t>?</a:t>
            </a:r>
            <a:endParaRPr lang="en-CA" sz="1400" dirty="0"/>
          </a:p>
        </p:txBody>
      </p:sp>
      <p:sp>
        <p:nvSpPr>
          <p:cNvPr id="17" name="TextBox 16"/>
          <p:cNvSpPr txBox="1"/>
          <p:nvPr/>
        </p:nvSpPr>
        <p:spPr>
          <a:xfrm>
            <a:off x="371583" y="4937881"/>
            <a:ext cx="2664296" cy="646331"/>
          </a:xfrm>
          <a:prstGeom prst="rect">
            <a:avLst/>
          </a:prstGeom>
          <a:noFill/>
        </p:spPr>
        <p:txBody>
          <a:bodyPr wrap="square" rtlCol="0">
            <a:spAutoFit/>
          </a:bodyPr>
          <a:lstStyle/>
          <a:p>
            <a:r>
              <a:rPr lang="en-CA" dirty="0" smtClean="0"/>
              <a:t>Have we made enough of a difference?</a:t>
            </a:r>
            <a:endParaRPr lang="en-CA" dirty="0"/>
          </a:p>
        </p:txBody>
      </p:sp>
      <p:sp>
        <p:nvSpPr>
          <p:cNvPr id="18" name="TextBox 17"/>
          <p:cNvSpPr txBox="1"/>
          <p:nvPr/>
        </p:nvSpPr>
        <p:spPr>
          <a:xfrm>
            <a:off x="251520" y="2944689"/>
            <a:ext cx="3024336" cy="646331"/>
          </a:xfrm>
          <a:prstGeom prst="rect">
            <a:avLst/>
          </a:prstGeom>
          <a:noFill/>
        </p:spPr>
        <p:txBody>
          <a:bodyPr wrap="square" rtlCol="0">
            <a:spAutoFit/>
          </a:bodyPr>
          <a:lstStyle/>
          <a:p>
            <a:r>
              <a:rPr lang="en-CA" dirty="0" smtClean="0"/>
              <a:t>What’s going on for our learners</a:t>
            </a:r>
            <a:r>
              <a:rPr lang="en-CA" sz="1400" dirty="0" smtClean="0"/>
              <a:t>?</a:t>
            </a:r>
            <a:endParaRPr lang="en-CA" sz="1400" dirty="0"/>
          </a:p>
        </p:txBody>
      </p:sp>
      <p:pic>
        <p:nvPicPr>
          <p:cNvPr id="1026" name="Picture 2" descr="C:\Users\ilona\Desktop\Sprial F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339" y="3152050"/>
            <a:ext cx="2380549" cy="2516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586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0" y="76200"/>
            <a:ext cx="9220200" cy="1447800"/>
          </a:xfrm>
          <a:prstGeom prst="rect">
            <a:avLst/>
          </a:prstGeom>
          <a:solidFill>
            <a:srgbClr val="739F2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400" dirty="0">
                <a:latin typeface="Museo 300" pitchFamily="50" charset="0"/>
                <a:ea typeface="MS PGothic" pitchFamily="34" charset="-128"/>
              </a:rPr>
              <a:t>Oral Language: Foundation for </a:t>
            </a:r>
            <a:r>
              <a:rPr lang="en-US" altLang="en-US" sz="4400" dirty="0" smtClean="0">
                <a:latin typeface="Museo 300" pitchFamily="50" charset="0"/>
                <a:ea typeface="MS PGothic" pitchFamily="34" charset="-128"/>
              </a:rPr>
              <a:t>Literacy </a:t>
            </a:r>
            <a:r>
              <a:rPr lang="en-US" altLang="en-US" sz="4400" dirty="0">
                <a:latin typeface="Museo 300" pitchFamily="50" charset="0"/>
                <a:ea typeface="MS PGothic" pitchFamily="34" charset="-128"/>
              </a:rPr>
              <a:t>Development </a:t>
            </a:r>
          </a:p>
        </p:txBody>
      </p:sp>
      <p:sp>
        <p:nvSpPr>
          <p:cNvPr id="4" name="Rectangle 3"/>
          <p:cNvSpPr>
            <a:spLocks noChangeArrowheads="1"/>
          </p:cNvSpPr>
          <p:nvPr/>
        </p:nvSpPr>
        <p:spPr bwMode="auto">
          <a:xfrm>
            <a:off x="152400" y="1743075"/>
            <a:ext cx="8837613" cy="1914525"/>
          </a:xfrm>
          <a:prstGeom prst="rect">
            <a:avLst/>
          </a:prstGeom>
          <a:noFill/>
          <a:ln w="28575">
            <a:solidFill>
              <a:srgbClr val="78A22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35000"/>
              </a:spcBef>
              <a:buFontTx/>
              <a:buNone/>
            </a:pPr>
            <a:r>
              <a:rPr lang="ja-JP" altLang="en-US" sz="2400" dirty="0">
                <a:latin typeface="Museo 300" pitchFamily="50" charset="0"/>
              </a:rPr>
              <a:t>“</a:t>
            </a:r>
            <a:r>
              <a:rPr lang="en-US" altLang="ja-JP" sz="2400" dirty="0">
                <a:latin typeface="Museo 300" pitchFamily="50" charset="0"/>
              </a:rPr>
              <a:t>Oral language is the foundation of literacy learning and is considered critical for successful literacy development  Talk is the bridge that helps students make connections between what they know and what they are coming to know.</a:t>
            </a:r>
            <a:r>
              <a:rPr lang="ja-JP" altLang="en-US" sz="2400" dirty="0">
                <a:latin typeface="Museo 300" pitchFamily="50" charset="0"/>
              </a:rPr>
              <a:t>”</a:t>
            </a:r>
            <a:endParaRPr lang="en-US" altLang="ja-JP" sz="2400" dirty="0">
              <a:latin typeface="Museo 300" pitchFamily="50" charset="0"/>
            </a:endParaRPr>
          </a:p>
          <a:p>
            <a:pPr algn="ctr">
              <a:spcBef>
                <a:spcPct val="35000"/>
              </a:spcBef>
              <a:buFontTx/>
              <a:buNone/>
            </a:pPr>
            <a:r>
              <a:rPr lang="en-US" altLang="en-US" sz="1800" dirty="0">
                <a:latin typeface="Museo 300" pitchFamily="50" charset="0"/>
                <a:ea typeface="MS PGothic" pitchFamily="34" charset="-128"/>
              </a:rPr>
              <a:t>… David Booth </a:t>
            </a:r>
          </a:p>
        </p:txBody>
      </p:sp>
      <p:pic>
        <p:nvPicPr>
          <p:cNvPr id="14340" name="Picture 4" descr="Tyse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3886200"/>
            <a:ext cx="30273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886200"/>
            <a:ext cx="2300288"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886200"/>
            <a:ext cx="2438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69761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Box 9"/>
          <p:cNvSpPr txBox="1">
            <a:spLocks noChangeArrowheads="1"/>
          </p:cNvSpPr>
          <p:nvPr/>
        </p:nvSpPr>
        <p:spPr bwMode="auto">
          <a:xfrm>
            <a:off x="381000" y="304800"/>
            <a:ext cx="84582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spcBef>
                <a:spcPct val="30000"/>
              </a:spcBef>
              <a:buFontTx/>
              <a:buNone/>
            </a:pPr>
            <a:r>
              <a:rPr lang="en-CA" altLang="en-US" sz="2400">
                <a:latin typeface="Museo 300" pitchFamily="50" charset="0"/>
                <a:ea typeface="MS PGothic" pitchFamily="34" charset="-128"/>
              </a:rPr>
              <a:t>Students use language to monitor and reflect on experiences and to reason, plan, predict and make connections to what they have heard, read, and viewed. </a:t>
            </a:r>
          </a:p>
          <a:p>
            <a:pPr algn="ctr">
              <a:spcBef>
                <a:spcPct val="30000"/>
              </a:spcBef>
              <a:buFontTx/>
              <a:buNone/>
            </a:pPr>
            <a:r>
              <a:rPr lang="en-CA" altLang="en-US" sz="1800">
                <a:latin typeface="Museo 300" pitchFamily="50" charset="0"/>
                <a:ea typeface="MS PGothic" pitchFamily="34" charset="-128"/>
              </a:rPr>
              <a:t>British Columbia English Language Arts IRP</a:t>
            </a:r>
          </a:p>
        </p:txBody>
      </p:sp>
      <p:sp>
        <p:nvSpPr>
          <p:cNvPr id="15363" name="Rectangle 10"/>
          <p:cNvSpPr>
            <a:spLocks noChangeArrowheads="1"/>
          </p:cNvSpPr>
          <p:nvPr/>
        </p:nvSpPr>
        <p:spPr bwMode="auto">
          <a:xfrm>
            <a:off x="152400" y="4572000"/>
            <a:ext cx="88392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08000" rIns="21600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30000"/>
              </a:spcBef>
              <a:buFontTx/>
              <a:buNone/>
            </a:pPr>
            <a:endParaRPr lang="en-US" altLang="en-US" sz="1800">
              <a:latin typeface="Museo 300" pitchFamily="50" charset="0"/>
              <a:ea typeface="MS PGothic" pitchFamily="34" charset="-128"/>
            </a:endParaRPr>
          </a:p>
        </p:txBody>
      </p:sp>
      <p:sp>
        <p:nvSpPr>
          <p:cNvPr id="12" name="Rectangle 11"/>
          <p:cNvSpPr>
            <a:spLocks noChangeArrowheads="1"/>
          </p:cNvSpPr>
          <p:nvPr/>
        </p:nvSpPr>
        <p:spPr bwMode="auto">
          <a:xfrm>
            <a:off x="304800" y="4678363"/>
            <a:ext cx="845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r>
              <a:rPr lang="en-US" altLang="en-US" sz="2400">
                <a:latin typeface="Museo 300" pitchFamily="50" charset="0"/>
                <a:ea typeface="MS PGothic" pitchFamily="34" charset="-128"/>
              </a:rPr>
              <a:t>Oral language helps students build more sophisticated understandings, explore relationships among ideas, and explore questions in their reading and writing</a:t>
            </a:r>
          </a:p>
        </p:txBody>
      </p:sp>
      <p:sp>
        <p:nvSpPr>
          <p:cNvPr id="55303" name="Rectangle 12"/>
          <p:cNvSpPr>
            <a:spLocks noChangeArrowheads="1"/>
          </p:cNvSpPr>
          <p:nvPr/>
        </p:nvSpPr>
        <p:spPr bwMode="auto">
          <a:xfrm>
            <a:off x="304800" y="2686050"/>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CA" altLang="en-US" sz="2400">
                <a:latin typeface="Museo 300" pitchFamily="50" charset="0"/>
                <a:ea typeface="MS PGothic" pitchFamily="34" charset="-128"/>
              </a:rPr>
              <a:t>As students speak and listen, they gain new information, connect new ideas with prior knowledge, articulate their thinking and learn to communicate effectively with others. </a:t>
            </a:r>
            <a:endParaRPr lang="en-US" altLang="en-US" sz="2400">
              <a:latin typeface="Museo 300" pitchFamily="50" charset="0"/>
              <a:ea typeface="MS PGothic" pitchFamily="34" charset="-128"/>
            </a:endParaRPr>
          </a:p>
        </p:txBody>
      </p:sp>
    </p:spTree>
    <p:extLst>
      <p:ext uri="{BB962C8B-B14F-4D97-AF65-F5344CB8AC3E}">
        <p14:creationId xmlns:p14="http://schemas.microsoft.com/office/powerpoint/2010/main" val="3701723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3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P spid="12" grpId="0"/>
      <p:bldP spid="5530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228600"/>
            <a:ext cx="9144000" cy="1447800"/>
          </a:xfrm>
          <a:solidFill>
            <a:srgbClr val="739F27"/>
          </a:solidFill>
        </p:spPr>
        <p:txBody>
          <a:bodyPr/>
          <a:lstStyle/>
          <a:p>
            <a:r>
              <a:rPr lang="en-US" altLang="en-US" smtClean="0">
                <a:latin typeface="Museo 500" pitchFamily="50" charset="0"/>
              </a:rPr>
              <a:t>Literate Conversations</a:t>
            </a:r>
          </a:p>
        </p:txBody>
      </p:sp>
      <p:sp>
        <p:nvSpPr>
          <p:cNvPr id="6" name="Rectangle 3"/>
          <p:cNvSpPr txBox="1">
            <a:spLocks noChangeArrowheads="1"/>
          </p:cNvSpPr>
          <p:nvPr/>
        </p:nvSpPr>
        <p:spPr bwMode="auto">
          <a:xfrm>
            <a:off x="381000" y="2057400"/>
            <a:ext cx="8229600" cy="3673475"/>
          </a:xfrm>
          <a:prstGeom prst="rect">
            <a:avLst/>
          </a:prstGeom>
          <a:noFill/>
          <a:ln w="9525">
            <a:noFill/>
            <a:miter lim="800000"/>
            <a:headEnd/>
            <a:tailEnd/>
          </a:ln>
        </p:spPr>
        <p:txBody>
          <a:bodyPr/>
          <a:lstStyle>
            <a:lvl1pPr marL="342900" indent="-342900">
              <a:defRPr sz="2400" u="sng">
                <a:solidFill>
                  <a:schemeClr val="tx1"/>
                </a:solidFill>
                <a:latin typeface="Museo 300" pitchFamily="50" charset="0"/>
                <a:ea typeface="MS PGothic" pitchFamily="34" charset="-128"/>
              </a:defRPr>
            </a:lvl1pPr>
            <a:lvl2pPr marL="742950" indent="-285750">
              <a:defRPr sz="2400" u="sng">
                <a:solidFill>
                  <a:schemeClr val="tx1"/>
                </a:solidFill>
                <a:latin typeface="Museo 300" pitchFamily="50" charset="0"/>
                <a:ea typeface="MS PGothic" pitchFamily="34" charset="-128"/>
              </a:defRPr>
            </a:lvl2pPr>
            <a:lvl3pPr marL="1143000" indent="-228600">
              <a:defRPr sz="2400" u="sng">
                <a:solidFill>
                  <a:schemeClr val="tx1"/>
                </a:solidFill>
                <a:latin typeface="Museo 300" pitchFamily="50" charset="0"/>
                <a:ea typeface="MS PGothic" pitchFamily="34" charset="-128"/>
              </a:defRPr>
            </a:lvl3pPr>
            <a:lvl4pPr marL="1600200" indent="-228600">
              <a:defRPr sz="2400" u="sng">
                <a:solidFill>
                  <a:schemeClr val="tx1"/>
                </a:solidFill>
                <a:latin typeface="Museo 300" pitchFamily="50" charset="0"/>
                <a:ea typeface="MS PGothic" pitchFamily="34" charset="-128"/>
              </a:defRPr>
            </a:lvl4pPr>
            <a:lvl5pPr marL="2057400" indent="-228600">
              <a:defRPr sz="2400" u="sng">
                <a:solidFill>
                  <a:schemeClr val="tx1"/>
                </a:solidFill>
                <a:latin typeface="Museo 300" pitchFamily="50" charset="0"/>
                <a:ea typeface="MS PGothic" pitchFamily="34" charset="-128"/>
              </a:defRPr>
            </a:lvl5pPr>
            <a:lvl6pPr marL="2514600" indent="-228600" eaLnBrk="0" fontAlgn="base" hangingPunct="0">
              <a:spcBef>
                <a:spcPct val="0"/>
              </a:spcBef>
              <a:spcAft>
                <a:spcPct val="0"/>
              </a:spcAft>
              <a:defRPr sz="2400" u="sng">
                <a:solidFill>
                  <a:schemeClr val="tx1"/>
                </a:solidFill>
                <a:latin typeface="Museo 300" pitchFamily="50" charset="0"/>
                <a:ea typeface="MS PGothic" pitchFamily="34" charset="-128"/>
              </a:defRPr>
            </a:lvl6pPr>
            <a:lvl7pPr marL="2971800" indent="-228600" eaLnBrk="0" fontAlgn="base" hangingPunct="0">
              <a:spcBef>
                <a:spcPct val="0"/>
              </a:spcBef>
              <a:spcAft>
                <a:spcPct val="0"/>
              </a:spcAft>
              <a:defRPr sz="2400" u="sng">
                <a:solidFill>
                  <a:schemeClr val="tx1"/>
                </a:solidFill>
                <a:latin typeface="Museo 300" pitchFamily="50" charset="0"/>
                <a:ea typeface="MS PGothic" pitchFamily="34" charset="-128"/>
              </a:defRPr>
            </a:lvl7pPr>
            <a:lvl8pPr marL="3429000" indent="-228600" eaLnBrk="0" fontAlgn="base" hangingPunct="0">
              <a:spcBef>
                <a:spcPct val="0"/>
              </a:spcBef>
              <a:spcAft>
                <a:spcPct val="0"/>
              </a:spcAft>
              <a:defRPr sz="2400" u="sng">
                <a:solidFill>
                  <a:schemeClr val="tx1"/>
                </a:solidFill>
                <a:latin typeface="Museo 300" pitchFamily="50" charset="0"/>
                <a:ea typeface="MS PGothic" pitchFamily="34" charset="-128"/>
              </a:defRPr>
            </a:lvl8pPr>
            <a:lvl9pPr marL="3886200" indent="-228600" eaLnBrk="0" fontAlgn="base" hangingPunct="0">
              <a:spcBef>
                <a:spcPct val="0"/>
              </a:spcBef>
              <a:spcAft>
                <a:spcPct val="0"/>
              </a:spcAft>
              <a:defRPr sz="2400" u="sng">
                <a:solidFill>
                  <a:schemeClr val="tx1"/>
                </a:solidFill>
                <a:latin typeface="Museo 300" pitchFamily="50" charset="0"/>
                <a:ea typeface="MS PGothic" pitchFamily="34" charset="-128"/>
              </a:defRPr>
            </a:lvl9pPr>
          </a:lstStyle>
          <a:p>
            <a:pPr marL="0" indent="0" fontAlgn="auto">
              <a:spcBef>
                <a:spcPct val="20000"/>
              </a:spcBef>
              <a:spcAft>
                <a:spcPts val="0"/>
              </a:spcAft>
              <a:defRPr/>
            </a:pPr>
            <a:r>
              <a:rPr lang="en-US" altLang="en-US" sz="2800" u="none" dirty="0" smtClean="0">
                <a:cs typeface="+mn-cs"/>
              </a:rPr>
              <a:t>Children need to engage in true literate conversations – “the kind that people outside the classrooms engage in to make meaning of a text they care about.”</a:t>
            </a:r>
          </a:p>
          <a:p>
            <a:pPr fontAlgn="auto">
              <a:spcBef>
                <a:spcPct val="20000"/>
              </a:spcBef>
              <a:spcAft>
                <a:spcPts val="0"/>
              </a:spcAft>
              <a:buFontTx/>
              <a:buChar char="•"/>
              <a:defRPr/>
            </a:pPr>
            <a:endParaRPr lang="en-US" altLang="en-US" sz="2800" u="none" dirty="0">
              <a:cs typeface="+mn-cs"/>
            </a:endParaRPr>
          </a:p>
          <a:p>
            <a:pPr marL="0" indent="0" algn="r" fontAlgn="auto">
              <a:spcBef>
                <a:spcPct val="20000"/>
              </a:spcBef>
              <a:spcAft>
                <a:spcPts val="0"/>
              </a:spcAft>
              <a:defRPr/>
            </a:pPr>
            <a:r>
              <a:rPr lang="en-US" altLang="en-US" sz="2800" u="none" dirty="0" smtClean="0">
                <a:cs typeface="+mn-cs"/>
              </a:rPr>
              <a:t>Richard </a:t>
            </a:r>
            <a:r>
              <a:rPr lang="en-US" altLang="en-US" sz="2800" u="none" dirty="0" err="1" smtClean="0">
                <a:cs typeface="+mn-cs"/>
              </a:rPr>
              <a:t>Allington</a:t>
            </a:r>
            <a:r>
              <a:rPr lang="en-US" altLang="en-US" sz="2800" u="none" dirty="0" smtClean="0">
                <a:cs typeface="+mn-cs"/>
              </a:rPr>
              <a:t>, </a:t>
            </a:r>
          </a:p>
          <a:p>
            <a:pPr marL="0" indent="0" algn="r" fontAlgn="auto">
              <a:spcBef>
                <a:spcPct val="20000"/>
              </a:spcBef>
              <a:spcAft>
                <a:spcPts val="0"/>
              </a:spcAft>
              <a:defRPr/>
            </a:pPr>
            <a:r>
              <a:rPr lang="en-US" altLang="en-US" sz="2800" i="1" u="none" dirty="0" smtClean="0">
                <a:cs typeface="+mn-cs"/>
              </a:rPr>
              <a:t>Educational Leadership</a:t>
            </a:r>
            <a:r>
              <a:rPr lang="en-US" altLang="en-US" sz="2800" u="none" dirty="0" smtClean="0">
                <a:cs typeface="+mn-cs"/>
              </a:rPr>
              <a:t>, October, 2014</a:t>
            </a:r>
            <a:endParaRPr lang="en-US" altLang="en-US" sz="2800" u="none" dirty="0">
              <a:cs typeface="+mn-cs"/>
            </a:endParaRPr>
          </a:p>
        </p:txBody>
      </p:sp>
      <p:pic>
        <p:nvPicPr>
          <p:cNvPr id="16388" name="Picture 4" descr="C:\Users\ilona\Desktop\reasearch say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34000"/>
            <a:ext cx="10668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734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CA" altLang="en-US" sz="4000" b="1" dirty="0" smtClean="0">
                <a:latin typeface="Museo 300" pitchFamily="50" charset="0"/>
                <a:ea typeface="Museo 300" pitchFamily="50" charset="0"/>
                <a:cs typeface="Museo 300" pitchFamily="50" charset="0"/>
              </a:rPr>
              <a:t>In the Classroom…</a:t>
            </a:r>
          </a:p>
        </p:txBody>
      </p:sp>
      <p:sp>
        <p:nvSpPr>
          <p:cNvPr id="3" name="Content Placeholder 2"/>
          <p:cNvSpPr>
            <a:spLocks noGrp="1"/>
          </p:cNvSpPr>
          <p:nvPr>
            <p:ph idx="1"/>
          </p:nvPr>
        </p:nvSpPr>
        <p:spPr>
          <a:xfrm>
            <a:off x="457200" y="1295400"/>
            <a:ext cx="8229600" cy="4525963"/>
          </a:xfrm>
        </p:spPr>
        <p:txBody>
          <a:bodyPr rtlCol="0">
            <a:normAutofit/>
          </a:bodyPr>
          <a:lstStyle/>
          <a:p>
            <a:pPr fontAlgn="auto">
              <a:spcAft>
                <a:spcPts val="0"/>
              </a:spcAft>
              <a:buFont typeface="Arial" pitchFamily="34" charset="0"/>
              <a:buChar char="•"/>
              <a:defRPr/>
            </a:pPr>
            <a:r>
              <a:rPr lang="en-CA" dirty="0" smtClean="0">
                <a:latin typeface="Museo 300"/>
                <a:cs typeface="Museo 300"/>
              </a:rPr>
              <a:t>Social speech – teacher / student interaction</a:t>
            </a:r>
          </a:p>
          <a:p>
            <a:pPr fontAlgn="auto">
              <a:spcAft>
                <a:spcPts val="0"/>
              </a:spcAft>
              <a:buFont typeface="Arial" pitchFamily="34" charset="0"/>
              <a:buChar char="•"/>
              <a:defRPr/>
            </a:pPr>
            <a:r>
              <a:rPr lang="en-CA" dirty="0" smtClean="0">
                <a:latin typeface="Museo 300"/>
                <a:cs typeface="Museo 300"/>
              </a:rPr>
              <a:t>Private speech – student imitated </a:t>
            </a:r>
          </a:p>
          <a:p>
            <a:pPr fontAlgn="auto">
              <a:spcAft>
                <a:spcPts val="0"/>
              </a:spcAft>
              <a:buFont typeface="Arial" pitchFamily="34" charset="0"/>
              <a:buChar char="•"/>
              <a:defRPr/>
            </a:pPr>
            <a:r>
              <a:rPr lang="en-CA" dirty="0" smtClean="0">
                <a:latin typeface="Museo 300"/>
                <a:cs typeface="Museo 300"/>
              </a:rPr>
              <a:t>Inner speech – self talk </a:t>
            </a:r>
          </a:p>
          <a:p>
            <a:pPr marL="0" indent="0" fontAlgn="auto">
              <a:spcAft>
                <a:spcPts val="0"/>
              </a:spcAft>
              <a:buFont typeface="Arial" pitchFamily="34" charset="0"/>
              <a:buNone/>
              <a:defRPr/>
            </a:pPr>
            <a:endParaRPr lang="en-CA" dirty="0">
              <a:latin typeface="Museo 300"/>
              <a:cs typeface="Museo 300"/>
            </a:endParaRPr>
          </a:p>
        </p:txBody>
      </p:sp>
      <p:pic>
        <p:nvPicPr>
          <p:cNvPr id="174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962400"/>
            <a:ext cx="3246438" cy="181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TextBox 4"/>
          <p:cNvSpPr txBox="1">
            <a:spLocks noChangeArrowheads="1"/>
          </p:cNvSpPr>
          <p:nvPr/>
        </p:nvSpPr>
        <p:spPr bwMode="auto">
          <a:xfrm>
            <a:off x="228600" y="3505200"/>
            <a:ext cx="502920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80000"/>
              </a:lnSpc>
            </a:pPr>
            <a:r>
              <a:rPr lang="en-US" altLang="en-US" sz="2400" b="1">
                <a:solidFill>
                  <a:srgbClr val="FF0000"/>
                </a:solidFill>
                <a:latin typeface="Museo 300" pitchFamily="50" charset="0"/>
              </a:rPr>
              <a:t>P</a:t>
            </a:r>
            <a:r>
              <a:rPr lang="en-US" altLang="en-US" sz="2400">
                <a:latin typeface="Museo 300" pitchFamily="50" charset="0"/>
              </a:rPr>
              <a:t>rompt the child to say something about the book. </a:t>
            </a:r>
            <a:endParaRPr lang="en-US" altLang="en-US" sz="2400" b="1">
              <a:latin typeface="Museo 300" pitchFamily="50" charset="0"/>
            </a:endParaRPr>
          </a:p>
          <a:p>
            <a:pPr>
              <a:lnSpc>
                <a:spcPct val="80000"/>
              </a:lnSpc>
            </a:pPr>
            <a:r>
              <a:rPr lang="en-US" altLang="en-US" sz="2400" b="1">
                <a:solidFill>
                  <a:srgbClr val="FF0000"/>
                </a:solidFill>
                <a:latin typeface="Museo 300" pitchFamily="50" charset="0"/>
              </a:rPr>
              <a:t>E</a:t>
            </a:r>
            <a:r>
              <a:rPr lang="en-US" altLang="en-US" sz="2400">
                <a:latin typeface="Museo 300" pitchFamily="50" charset="0"/>
              </a:rPr>
              <a:t>valuate the child's response. </a:t>
            </a:r>
            <a:endParaRPr lang="en-US" altLang="en-US" sz="2400" b="1">
              <a:latin typeface="Museo 300" pitchFamily="50" charset="0"/>
            </a:endParaRPr>
          </a:p>
          <a:p>
            <a:pPr>
              <a:lnSpc>
                <a:spcPct val="80000"/>
              </a:lnSpc>
            </a:pPr>
            <a:r>
              <a:rPr lang="en-US" altLang="en-US" sz="2400" b="1">
                <a:solidFill>
                  <a:srgbClr val="FF0000"/>
                </a:solidFill>
                <a:latin typeface="Museo 300" pitchFamily="50" charset="0"/>
              </a:rPr>
              <a:t>E</a:t>
            </a:r>
            <a:r>
              <a:rPr lang="en-US" altLang="en-US" sz="2400">
                <a:latin typeface="Museo 300" pitchFamily="50" charset="0"/>
              </a:rPr>
              <a:t>xpand the child's response by rephrasing and adding  information to it. </a:t>
            </a:r>
            <a:endParaRPr lang="en-US" altLang="en-US" sz="2400" b="1">
              <a:latin typeface="Museo 300" pitchFamily="50" charset="0"/>
            </a:endParaRPr>
          </a:p>
          <a:p>
            <a:pPr>
              <a:lnSpc>
                <a:spcPct val="80000"/>
              </a:lnSpc>
            </a:pPr>
            <a:r>
              <a:rPr lang="en-US" altLang="en-US" sz="2400" b="1">
                <a:solidFill>
                  <a:srgbClr val="FF0000"/>
                </a:solidFill>
                <a:latin typeface="Museo 300" pitchFamily="50" charset="0"/>
              </a:rPr>
              <a:t>R</a:t>
            </a:r>
            <a:r>
              <a:rPr lang="en-US" altLang="en-US" sz="2400">
                <a:latin typeface="Museo 300" pitchFamily="50" charset="0"/>
              </a:rPr>
              <a:t>epeat the prompt to help ensure the child has learned from the expansion. </a:t>
            </a:r>
          </a:p>
          <a:p>
            <a:endParaRPr lang="en-CA" altLang="en-US" sz="2400"/>
          </a:p>
        </p:txBody>
      </p:sp>
    </p:spTree>
    <p:extLst>
      <p:ext uri="{BB962C8B-B14F-4D97-AF65-F5344CB8AC3E}">
        <p14:creationId xmlns:p14="http://schemas.microsoft.com/office/powerpoint/2010/main" val="36491658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28600"/>
            <a:ext cx="9144000" cy="1447800"/>
          </a:xfrm>
          <a:solidFill>
            <a:srgbClr val="739F27"/>
          </a:solidFill>
        </p:spPr>
        <p:txBody>
          <a:bodyPr/>
          <a:lstStyle/>
          <a:p>
            <a:r>
              <a:rPr lang="en-US" altLang="en-US" smtClean="0">
                <a:latin typeface="Museo 500" pitchFamily="50" charset="0"/>
              </a:rPr>
              <a:t>Our Turn to Talk </a:t>
            </a:r>
            <a:br>
              <a:rPr lang="en-US" altLang="en-US" smtClean="0">
                <a:latin typeface="Museo 500" pitchFamily="50" charset="0"/>
              </a:rPr>
            </a:br>
            <a:r>
              <a:rPr lang="en-US" altLang="en-US" sz="2800" smtClean="0">
                <a:latin typeface="Museo 500" pitchFamily="50" charset="0"/>
              </a:rPr>
              <a:t>An early primary oral language resource</a:t>
            </a:r>
            <a:endParaRPr lang="en-US" altLang="en-US" smtClean="0">
              <a:latin typeface="Museo 500" pitchFamily="50" charset="0"/>
            </a:endParaRPr>
          </a:p>
        </p:txBody>
      </p:sp>
      <p:pic>
        <p:nvPicPr>
          <p:cNvPr id="18435" name="Picture 9" descr="OTTT"/>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6389688" y="2133600"/>
            <a:ext cx="2530475" cy="2971800"/>
          </a:xfrm>
        </p:spPr>
      </p:pic>
      <p:sp>
        <p:nvSpPr>
          <p:cNvPr id="6" name="Rectangle 3"/>
          <p:cNvSpPr txBox="1">
            <a:spLocks noChangeArrowheads="1"/>
          </p:cNvSpPr>
          <p:nvPr/>
        </p:nvSpPr>
        <p:spPr bwMode="auto">
          <a:xfrm>
            <a:off x="0" y="2057400"/>
            <a:ext cx="64008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buFontTx/>
              <a:buChar char="•"/>
            </a:pPr>
            <a:r>
              <a:rPr lang="en-US" altLang="en-US" sz="2400">
                <a:latin typeface="Museo 300" pitchFamily="50" charset="0"/>
                <a:ea typeface="MS PGothic" pitchFamily="34" charset="-128"/>
              </a:rPr>
              <a:t>Oral language experiences contribute to children’s literacy development</a:t>
            </a:r>
          </a:p>
          <a:p>
            <a:pPr>
              <a:buFontTx/>
              <a:buChar char="•"/>
            </a:pPr>
            <a:r>
              <a:rPr lang="en-US" altLang="en-US" sz="2400">
                <a:latin typeface="Museo 300" pitchFamily="50" charset="0"/>
                <a:ea typeface="MS PGothic" pitchFamily="34" charset="-128"/>
              </a:rPr>
              <a:t>Expressive and receptive oral language skills need to be taught explicitly </a:t>
            </a:r>
          </a:p>
          <a:p>
            <a:pPr>
              <a:buFontTx/>
              <a:buChar char="•"/>
            </a:pPr>
            <a:r>
              <a:rPr lang="en-US" altLang="en-US" sz="2400">
                <a:latin typeface="Museo 300" pitchFamily="50" charset="0"/>
                <a:ea typeface="MS PGothic" pitchFamily="34" charset="-128"/>
              </a:rPr>
              <a:t>Early identification of language difficulties is crucial.</a:t>
            </a:r>
          </a:p>
          <a:p>
            <a:pPr>
              <a:buFontTx/>
              <a:buChar char="•"/>
            </a:pPr>
            <a:r>
              <a:rPr lang="en-US" altLang="en-US" sz="2400">
                <a:latin typeface="Museo 300" pitchFamily="50" charset="0"/>
                <a:ea typeface="MS PGothic" pitchFamily="34" charset="-128"/>
              </a:rPr>
              <a:t>Early intervention accelerates language learning.</a:t>
            </a:r>
          </a:p>
        </p:txBody>
      </p:sp>
      <p:pic>
        <p:nvPicPr>
          <p:cNvPr id="18437" name="Picture 6" descr="C:\Users\ilona\Desktop\reasearch say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1575" y="5334000"/>
            <a:ext cx="12731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420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CA" altLang="en-US" sz="4000" b="1" dirty="0" smtClean="0">
                <a:latin typeface="Museo 300" pitchFamily="50" charset="0"/>
              </a:rPr>
              <a:t>Oral</a:t>
            </a:r>
            <a:r>
              <a:rPr lang="en-CA" altLang="en-US" dirty="0" smtClean="0"/>
              <a:t> </a:t>
            </a:r>
            <a:r>
              <a:rPr lang="en-CA" altLang="en-US" b="1" dirty="0" smtClean="0">
                <a:latin typeface="Museo 300" pitchFamily="50" charset="0"/>
              </a:rPr>
              <a:t>Language</a:t>
            </a:r>
          </a:p>
        </p:txBody>
      </p:sp>
      <p:pic>
        <p:nvPicPr>
          <p:cNvPr id="19459"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65688" y="1600200"/>
            <a:ext cx="3603625"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 y="1843088"/>
            <a:ext cx="4038600" cy="4038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64962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DSC_0658"/>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52400" y="1447800"/>
            <a:ext cx="3190875" cy="4767263"/>
          </a:xfrm>
        </p:spPr>
      </p:pic>
      <p:sp>
        <p:nvSpPr>
          <p:cNvPr id="20483" name="Rectangle 4"/>
          <p:cNvSpPr>
            <a:spLocks noChangeArrowheads="1"/>
          </p:cNvSpPr>
          <p:nvPr/>
        </p:nvSpPr>
        <p:spPr bwMode="auto">
          <a:xfrm>
            <a:off x="1509713" y="277813"/>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Tx/>
              <a:buNone/>
            </a:pPr>
            <a:endParaRPr lang="en-US" altLang="en-US" u="sng">
              <a:latin typeface="Museo 300" pitchFamily="50" charset="0"/>
              <a:ea typeface="MS PGothic" pitchFamily="34" charset="-128"/>
            </a:endParaRPr>
          </a:p>
        </p:txBody>
      </p:sp>
      <p:sp>
        <p:nvSpPr>
          <p:cNvPr id="20484" name="Rectangle 5"/>
          <p:cNvSpPr>
            <a:spLocks noChangeArrowheads="1"/>
          </p:cNvSpPr>
          <p:nvPr/>
        </p:nvSpPr>
        <p:spPr bwMode="auto">
          <a:xfrm>
            <a:off x="0" y="142875"/>
            <a:ext cx="9144000" cy="1098550"/>
          </a:xfrm>
          <a:prstGeom prst="rect">
            <a:avLst/>
          </a:prstGeom>
          <a:solidFill>
            <a:srgbClr val="78A22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0000"/>
              </a:lnSpc>
              <a:spcBef>
                <a:spcPct val="0"/>
              </a:spcBef>
              <a:buFontTx/>
              <a:buNone/>
            </a:pPr>
            <a:r>
              <a:rPr lang="en-US" altLang="en-US" sz="3600">
                <a:latin typeface="Museo 300" pitchFamily="50" charset="0"/>
                <a:ea typeface="MS PGothic" pitchFamily="34" charset="-128"/>
              </a:rPr>
              <a:t>Setting the Stage for </a:t>
            </a:r>
            <a:br>
              <a:rPr lang="en-US" altLang="en-US" sz="3600">
                <a:latin typeface="Museo 300" pitchFamily="50" charset="0"/>
                <a:ea typeface="MS PGothic" pitchFamily="34" charset="-128"/>
              </a:rPr>
            </a:br>
            <a:r>
              <a:rPr lang="en-US" altLang="en-US" sz="3600">
                <a:latin typeface="Museo 300" pitchFamily="50" charset="0"/>
                <a:ea typeface="MS PGothic" pitchFamily="34" charset="-128"/>
              </a:rPr>
              <a:t>Good Speakers &amp; Listeners </a:t>
            </a:r>
          </a:p>
        </p:txBody>
      </p:sp>
      <p:sp>
        <p:nvSpPr>
          <p:cNvPr id="20485" name="Rectangle 6"/>
          <p:cNvSpPr>
            <a:spLocks noChangeArrowheads="1"/>
          </p:cNvSpPr>
          <p:nvPr/>
        </p:nvSpPr>
        <p:spPr bwMode="auto">
          <a:xfrm>
            <a:off x="3505200" y="2438400"/>
            <a:ext cx="5181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400" b="1">
                <a:latin typeface="Museo 300" pitchFamily="50" charset="0"/>
                <a:ea typeface="MS PGothic" pitchFamily="34" charset="-128"/>
              </a:rPr>
              <a:t>Strategies for Teaching Reading: Thinking Partners:</a:t>
            </a:r>
          </a:p>
          <a:p>
            <a:pPr>
              <a:spcBef>
                <a:spcPct val="0"/>
              </a:spcBef>
              <a:buFontTx/>
              <a:buNone/>
            </a:pPr>
            <a:r>
              <a:rPr lang="en-US" altLang="en-US" sz="2400" u="sng">
                <a:latin typeface="Museo 300" pitchFamily="50" charset="0"/>
                <a:ea typeface="MS PGothic" pitchFamily="34" charset="-128"/>
                <a:hlinkClick r:id="rId4"/>
              </a:rPr>
              <a:t>http://www.youtube.com/watch?v=qYoeVkf3s7E&amp;feature=related</a:t>
            </a:r>
            <a:endParaRPr lang="en-US" altLang="en-US" sz="2400" u="sng">
              <a:latin typeface="Museo 300" pitchFamily="50" charset="0"/>
              <a:ea typeface="MS PGothic" pitchFamily="34" charset="-128"/>
            </a:endParaRPr>
          </a:p>
          <a:p>
            <a:pPr>
              <a:spcBef>
                <a:spcPct val="0"/>
              </a:spcBef>
              <a:buFontTx/>
              <a:buNone/>
            </a:pPr>
            <a:endParaRPr lang="en-US" altLang="en-US" sz="2400" u="sng">
              <a:latin typeface="Museo 300" pitchFamily="50" charset="0"/>
              <a:ea typeface="MS PGothic" pitchFamily="34" charset="-128"/>
            </a:endParaRPr>
          </a:p>
          <a:p>
            <a:pPr>
              <a:spcBef>
                <a:spcPct val="0"/>
              </a:spcBef>
              <a:buFontTx/>
              <a:buNone/>
            </a:pPr>
            <a:r>
              <a:rPr lang="en-US" altLang="en-US" sz="2400">
                <a:latin typeface="Museo 300" pitchFamily="50" charset="0"/>
                <a:ea typeface="MS PGothic" pitchFamily="34" charset="-128"/>
              </a:rPr>
              <a:t>What effective teaching strategies did you notice in this video? (table group discussion – 2 min.)</a:t>
            </a:r>
          </a:p>
          <a:p>
            <a:pPr>
              <a:spcBef>
                <a:spcPct val="0"/>
              </a:spcBef>
              <a:buFontTx/>
              <a:buNone/>
            </a:pPr>
            <a:endParaRPr lang="en-US" altLang="en-US" sz="2400" u="sng">
              <a:latin typeface="Museo 300" pitchFamily="50" charset="0"/>
              <a:ea typeface="MS PGothic" pitchFamily="34" charset="-128"/>
            </a:endParaRPr>
          </a:p>
          <a:p>
            <a:pPr>
              <a:spcBef>
                <a:spcPct val="0"/>
              </a:spcBef>
              <a:buFontTx/>
              <a:buNone/>
            </a:pPr>
            <a:endParaRPr lang="en-US" altLang="en-US" sz="2400" u="sng">
              <a:latin typeface="Museo 300" pitchFamily="50" charset="0"/>
              <a:ea typeface="MS PGothic" pitchFamily="34" charset="-128"/>
            </a:endParaRPr>
          </a:p>
          <a:p>
            <a:pPr>
              <a:spcBef>
                <a:spcPct val="0"/>
              </a:spcBef>
              <a:buFontTx/>
              <a:buNone/>
            </a:pPr>
            <a:endParaRPr lang="en-US" altLang="en-US" sz="2400" u="sng">
              <a:latin typeface="Museo 300" pitchFamily="50" charset="0"/>
              <a:ea typeface="MS PGothic" pitchFamily="34" charset="-128"/>
            </a:endParaRPr>
          </a:p>
        </p:txBody>
      </p:sp>
    </p:spTree>
    <p:extLst>
      <p:ext uri="{BB962C8B-B14F-4D97-AF65-F5344CB8AC3E}">
        <p14:creationId xmlns:p14="http://schemas.microsoft.com/office/powerpoint/2010/main" val="3819358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p:cTn id="7" dur="1000" fill="hold"/>
                                        <p:tgtEl>
                                          <p:spTgt spid="46083"/>
                                        </p:tgtEl>
                                        <p:attrNameLst>
                                          <p:attrName>ppt_w</p:attrName>
                                        </p:attrNameLst>
                                      </p:cBhvr>
                                      <p:tavLst>
                                        <p:tav tm="0">
                                          <p:val>
                                            <p:strVal val="#ppt_w*0.70"/>
                                          </p:val>
                                        </p:tav>
                                        <p:tav tm="100000">
                                          <p:val>
                                            <p:strVal val="#ppt_w"/>
                                          </p:val>
                                        </p:tav>
                                      </p:tavLst>
                                    </p:anim>
                                    <p:anim calcmode="lin" valueType="num">
                                      <p:cBhvr>
                                        <p:cTn id="8" dur="1000" fill="hold"/>
                                        <p:tgtEl>
                                          <p:spTgt spid="46083"/>
                                        </p:tgtEl>
                                        <p:attrNameLst>
                                          <p:attrName>ppt_h</p:attrName>
                                        </p:attrNameLst>
                                      </p:cBhvr>
                                      <p:tavLst>
                                        <p:tav tm="0">
                                          <p:val>
                                            <p:strVal val="#ppt_h"/>
                                          </p:val>
                                        </p:tav>
                                        <p:tav tm="100000">
                                          <p:val>
                                            <p:strVal val="#ppt_h"/>
                                          </p:val>
                                        </p:tav>
                                      </p:tavLst>
                                    </p:anim>
                                    <p:animEffect transition="in" filter="fade">
                                      <p:cBhvr>
                                        <p:cTn id="9" dur="10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latin typeface="Museo 300" pitchFamily="50" charset="0"/>
              </a:rPr>
              <a:t>Brain and Body Break</a:t>
            </a:r>
            <a:endParaRPr lang="en-CA" b="1" dirty="0">
              <a:latin typeface="Museo 300" pitchFamily="50" charset="0"/>
            </a:endParaRP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15692"/>
            <a:ext cx="8153400" cy="5546818"/>
          </a:xfrm>
        </p:spPr>
      </p:pic>
    </p:spTree>
    <p:extLst>
      <p:ext uri="{BB962C8B-B14F-4D97-AF65-F5344CB8AC3E}">
        <p14:creationId xmlns:p14="http://schemas.microsoft.com/office/powerpoint/2010/main" val="17094509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b="1" smtClean="0">
                <a:latin typeface="Museo 300" pitchFamily="50" charset="0"/>
              </a:rPr>
              <a:t>CR4YR</a:t>
            </a:r>
          </a:p>
        </p:txBody>
      </p:sp>
      <p:sp>
        <p:nvSpPr>
          <p:cNvPr id="3" name="Content Placeholder 2"/>
          <p:cNvSpPr>
            <a:spLocks noGrp="1"/>
          </p:cNvSpPr>
          <p:nvPr>
            <p:ph idx="1"/>
          </p:nvPr>
        </p:nvSpPr>
        <p:spPr>
          <a:xfrm>
            <a:off x="381000" y="1676400"/>
            <a:ext cx="8229600" cy="4525963"/>
          </a:xfrm>
        </p:spPr>
        <p:txBody>
          <a:bodyPr rtlCol="0">
            <a:normAutofit/>
          </a:bodyPr>
          <a:lstStyle/>
          <a:p>
            <a:pPr marL="0" indent="0" algn="ctr" fontAlgn="auto">
              <a:spcAft>
                <a:spcPts val="0"/>
              </a:spcAft>
              <a:buFont typeface="Arial" pitchFamily="34" charset="0"/>
              <a:buNone/>
              <a:defRPr/>
            </a:pPr>
            <a:r>
              <a:rPr lang="en-US" b="1" dirty="0">
                <a:latin typeface="Museo 300" pitchFamily="50" charset="0"/>
              </a:rPr>
              <a:t>Touch </a:t>
            </a:r>
            <a:r>
              <a:rPr lang="en-US" b="1" dirty="0" smtClean="0">
                <a:latin typeface="Museo 300" pitchFamily="50" charset="0"/>
              </a:rPr>
              <a:t>Back from Session #1</a:t>
            </a:r>
          </a:p>
          <a:p>
            <a:pPr marL="0" indent="0" algn="ctr" fontAlgn="auto">
              <a:spcAft>
                <a:spcPts val="0"/>
              </a:spcAft>
              <a:buFont typeface="Arial" pitchFamily="34" charset="0"/>
              <a:buNone/>
              <a:defRPr/>
            </a:pPr>
            <a:endParaRPr lang="en-US" dirty="0">
              <a:latin typeface="Museo 300" pitchFamily="50" charset="0"/>
            </a:endParaRPr>
          </a:p>
          <a:p>
            <a:pPr fontAlgn="auto">
              <a:spcAft>
                <a:spcPts val="0"/>
              </a:spcAft>
              <a:buFont typeface="Arial" pitchFamily="34" charset="0"/>
              <a:buChar char="•"/>
              <a:defRPr/>
            </a:pPr>
            <a:r>
              <a:rPr lang="en-US" sz="3000" dirty="0">
                <a:latin typeface="Museo 300" pitchFamily="50" charset="0"/>
              </a:rPr>
              <a:t>Learner </a:t>
            </a:r>
            <a:r>
              <a:rPr lang="en-US" sz="3000" dirty="0" smtClean="0">
                <a:latin typeface="Museo 300" pitchFamily="50" charset="0"/>
              </a:rPr>
              <a:t>Engagement</a:t>
            </a:r>
            <a:endParaRPr lang="en-US" sz="3000" dirty="0">
              <a:latin typeface="Museo 300" pitchFamily="50" charset="0"/>
            </a:endParaRPr>
          </a:p>
          <a:p>
            <a:pPr fontAlgn="auto">
              <a:spcAft>
                <a:spcPts val="0"/>
              </a:spcAft>
              <a:buFont typeface="Arial" pitchFamily="34" charset="0"/>
              <a:buChar char="•"/>
              <a:defRPr/>
            </a:pPr>
            <a:r>
              <a:rPr lang="en-US" sz="3000" dirty="0">
                <a:latin typeface="Museo 300" pitchFamily="50" charset="0"/>
              </a:rPr>
              <a:t>Regulated Reader</a:t>
            </a:r>
          </a:p>
          <a:p>
            <a:pPr fontAlgn="auto">
              <a:spcAft>
                <a:spcPts val="0"/>
              </a:spcAft>
              <a:buFont typeface="Arial" pitchFamily="34" charset="0"/>
              <a:buChar char="•"/>
              <a:defRPr/>
            </a:pPr>
            <a:r>
              <a:rPr lang="en-US" sz="3000" dirty="0" smtClean="0">
                <a:latin typeface="Museo 300" pitchFamily="50" charset="0"/>
              </a:rPr>
              <a:t>Aboriginal Principles of Learning</a:t>
            </a:r>
          </a:p>
          <a:p>
            <a:pPr fontAlgn="auto">
              <a:spcAft>
                <a:spcPts val="0"/>
              </a:spcAft>
              <a:buFont typeface="Arial" pitchFamily="34" charset="0"/>
              <a:buChar char="•"/>
              <a:defRPr/>
            </a:pPr>
            <a:r>
              <a:rPr lang="en-US" sz="3000" dirty="0" smtClean="0">
                <a:latin typeface="Museo 300" pitchFamily="50" charset="0"/>
              </a:rPr>
              <a:t>Inquiry Process</a:t>
            </a:r>
          </a:p>
          <a:p>
            <a:pPr fontAlgn="auto">
              <a:spcAft>
                <a:spcPts val="0"/>
              </a:spcAft>
              <a:buFont typeface="Arial" pitchFamily="34" charset="0"/>
              <a:buChar char="•"/>
              <a:defRPr/>
            </a:pPr>
            <a:r>
              <a:rPr lang="en-US" sz="3000" dirty="0" smtClean="0">
                <a:latin typeface="Museo 300" pitchFamily="50" charset="0"/>
              </a:rPr>
              <a:t>Collaboration</a:t>
            </a:r>
            <a:endParaRPr lang="en-US" sz="3000" dirty="0">
              <a:latin typeface="Museo 300" pitchFamily="50" charset="0"/>
            </a:endParaRPr>
          </a:p>
          <a:p>
            <a:pPr fontAlgn="auto">
              <a:spcAft>
                <a:spcPts val="0"/>
              </a:spcAft>
              <a:buFont typeface="Arial" pitchFamily="34" charset="0"/>
              <a:buChar char="•"/>
              <a:defRPr/>
            </a:pPr>
            <a:endParaRPr lang="en-US" sz="3000" dirty="0">
              <a:latin typeface="Museo 300" pitchFamily="50"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rtlCol="0">
            <a:normAutofit fontScale="90000"/>
          </a:bodyPr>
          <a:lstStyle/>
          <a:p>
            <a:pPr fontAlgn="auto">
              <a:spcAft>
                <a:spcPts val="0"/>
              </a:spcAft>
              <a:defRPr/>
            </a:pPr>
            <a:r>
              <a:rPr lang="en-CA" b="1" dirty="0" smtClean="0">
                <a:latin typeface="Museo 500"/>
                <a:cs typeface="Museo 500"/>
              </a:rPr>
              <a:t>Phonological Awareness vs.</a:t>
            </a:r>
            <a:br>
              <a:rPr lang="en-CA" b="1" dirty="0" smtClean="0">
                <a:latin typeface="Museo 500"/>
                <a:cs typeface="Museo 500"/>
              </a:rPr>
            </a:br>
            <a:r>
              <a:rPr lang="en-CA" b="1" dirty="0">
                <a:latin typeface="Museo 500"/>
                <a:cs typeface="Museo 500"/>
              </a:rPr>
              <a:t>Phonemic Awareness</a:t>
            </a:r>
          </a:p>
        </p:txBody>
      </p:sp>
      <p:sp>
        <p:nvSpPr>
          <p:cNvPr id="3" name="Content Placeholder 2"/>
          <p:cNvSpPr>
            <a:spLocks noGrp="1"/>
          </p:cNvSpPr>
          <p:nvPr>
            <p:ph idx="1"/>
          </p:nvPr>
        </p:nvSpPr>
        <p:spPr/>
        <p:txBody>
          <a:bodyPr rtlCol="0">
            <a:normAutofit/>
          </a:bodyPr>
          <a:lstStyle/>
          <a:p>
            <a:pPr marL="0" indent="0" fontAlgn="auto">
              <a:spcAft>
                <a:spcPts val="0"/>
              </a:spcAft>
              <a:buFont typeface="Arial" pitchFamily="34" charset="0"/>
              <a:buNone/>
              <a:defRPr/>
            </a:pPr>
            <a:endParaRPr lang="en-CA" dirty="0" smtClean="0">
              <a:latin typeface="Museo 300"/>
              <a:cs typeface="Museo 300"/>
            </a:endParaRPr>
          </a:p>
          <a:p>
            <a:pPr fontAlgn="auto">
              <a:spcAft>
                <a:spcPts val="0"/>
              </a:spcAft>
              <a:buFont typeface="Arial" pitchFamily="34" charset="0"/>
              <a:buChar char="•"/>
              <a:defRPr/>
            </a:pPr>
            <a:r>
              <a:rPr lang="en-CA" dirty="0" smtClean="0">
                <a:latin typeface="Museo 300"/>
                <a:cs typeface="Museo 300"/>
              </a:rPr>
              <a:t>What’s the difference? </a:t>
            </a:r>
          </a:p>
          <a:p>
            <a:pPr fontAlgn="auto">
              <a:spcAft>
                <a:spcPts val="0"/>
              </a:spcAft>
              <a:buFont typeface="Arial" pitchFamily="34" charset="0"/>
              <a:buChar char="•"/>
              <a:defRPr/>
            </a:pPr>
            <a:r>
              <a:rPr lang="en-CA" dirty="0" smtClean="0">
                <a:latin typeface="Museo 300"/>
                <a:cs typeface="Museo 300"/>
              </a:rPr>
              <a:t>In what grades do we teach these skills?</a:t>
            </a:r>
          </a:p>
          <a:p>
            <a:pPr fontAlgn="auto">
              <a:spcAft>
                <a:spcPts val="0"/>
              </a:spcAft>
              <a:buFont typeface="Arial" pitchFamily="34" charset="0"/>
              <a:buChar char="•"/>
              <a:defRPr/>
            </a:pPr>
            <a:r>
              <a:rPr lang="en-CA" dirty="0" smtClean="0">
                <a:latin typeface="Museo 300"/>
                <a:cs typeface="Museo 300"/>
              </a:rPr>
              <a:t>Take 5 minutes in your table group. </a:t>
            </a:r>
            <a:endParaRPr lang="en-CA" dirty="0">
              <a:latin typeface="Museo 300"/>
              <a:cs typeface="Museo 300"/>
            </a:endParaRPr>
          </a:p>
        </p:txBody>
      </p:sp>
      <p:pic>
        <p:nvPicPr>
          <p:cNvPr id="21508" name="Picture 6" descr="C:\Users\ilona\Desktop\Collab Question 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4724400"/>
            <a:ext cx="16700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p:txBody>
          <a:bodyPr/>
          <a:lstStyle/>
          <a:p>
            <a:r>
              <a:rPr lang="en-US" altLang="en-US" b="1" dirty="0" smtClean="0">
                <a:latin typeface="Museo 300" pitchFamily="50" charset="0"/>
              </a:rPr>
              <a:t>Phonological Awareness</a:t>
            </a:r>
          </a:p>
        </p:txBody>
      </p:sp>
      <p:sp>
        <p:nvSpPr>
          <p:cNvPr id="2" name="Content Placeholder 1"/>
          <p:cNvSpPr>
            <a:spLocks noGrp="1"/>
          </p:cNvSpPr>
          <p:nvPr>
            <p:ph idx="1"/>
          </p:nvPr>
        </p:nvSpPr>
        <p:spPr>
          <a:xfrm>
            <a:off x="304800" y="1481138"/>
            <a:ext cx="8534400" cy="4525962"/>
          </a:xfrm>
        </p:spPr>
        <p:txBody>
          <a:bodyPr rtlCol="0">
            <a:normAutofit/>
          </a:bodyPr>
          <a:lstStyle/>
          <a:p>
            <a:pPr fontAlgn="auto">
              <a:spcAft>
                <a:spcPts val="0"/>
              </a:spcAft>
              <a:buFont typeface="Arial" pitchFamily="34" charset="0"/>
              <a:buChar char="•"/>
              <a:defRPr/>
            </a:pPr>
            <a:r>
              <a:rPr lang="en-US" sz="3000" dirty="0" smtClean="0">
                <a:latin typeface="Museo 300" pitchFamily="50" charset="0"/>
              </a:rPr>
              <a:t>The conscious awareness of speech sounds in language. </a:t>
            </a:r>
          </a:p>
          <a:p>
            <a:pPr lvl="1" fontAlgn="auto">
              <a:spcAft>
                <a:spcPts val="0"/>
              </a:spcAft>
              <a:buFont typeface="Arial" pitchFamily="34" charset="0"/>
              <a:buChar char="•"/>
              <a:defRPr/>
            </a:pPr>
            <a:r>
              <a:rPr lang="en-US" sz="2600" dirty="0" smtClean="0">
                <a:latin typeface="Museo 300" pitchFamily="50" charset="0"/>
              </a:rPr>
              <a:t>Words</a:t>
            </a:r>
          </a:p>
          <a:p>
            <a:pPr lvl="1" fontAlgn="auto">
              <a:spcAft>
                <a:spcPts val="0"/>
              </a:spcAft>
              <a:buFont typeface="Arial" pitchFamily="34" charset="0"/>
              <a:buChar char="•"/>
              <a:defRPr/>
            </a:pPr>
            <a:r>
              <a:rPr lang="en-US" sz="2600" dirty="0" smtClean="0">
                <a:latin typeface="Museo 300" pitchFamily="50" charset="0"/>
              </a:rPr>
              <a:t>rhyme</a:t>
            </a:r>
          </a:p>
          <a:p>
            <a:pPr lvl="1" fontAlgn="auto">
              <a:spcAft>
                <a:spcPts val="0"/>
              </a:spcAft>
              <a:buFont typeface="Arial" pitchFamily="34" charset="0"/>
              <a:buChar char="•"/>
              <a:defRPr/>
            </a:pPr>
            <a:r>
              <a:rPr lang="en-US" sz="2600" dirty="0" smtClean="0">
                <a:latin typeface="Museo 300" pitchFamily="50" charset="0"/>
              </a:rPr>
              <a:t>Syllables</a:t>
            </a:r>
          </a:p>
          <a:p>
            <a:pPr lvl="1" fontAlgn="auto">
              <a:spcAft>
                <a:spcPts val="0"/>
              </a:spcAft>
              <a:buFont typeface="Arial" pitchFamily="34" charset="0"/>
              <a:buChar char="•"/>
              <a:defRPr/>
            </a:pPr>
            <a:r>
              <a:rPr lang="en-US" sz="2600" dirty="0" smtClean="0">
                <a:latin typeface="Museo 300" pitchFamily="50" charset="0"/>
              </a:rPr>
              <a:t>Onset/rime</a:t>
            </a:r>
          </a:p>
          <a:p>
            <a:pPr lvl="1" fontAlgn="auto">
              <a:spcAft>
                <a:spcPts val="0"/>
              </a:spcAft>
              <a:buFont typeface="Arial" pitchFamily="34" charset="0"/>
              <a:buChar char="•"/>
              <a:defRPr/>
            </a:pPr>
            <a:endParaRPr lang="en-US" sz="2000" b="1" dirty="0" smtClean="0">
              <a:solidFill>
                <a:srgbClr val="005DA2"/>
              </a:solidFill>
              <a:latin typeface="Century Gothic" pitchFamily="34" charset="0"/>
            </a:endParaRPr>
          </a:p>
          <a:p>
            <a:pPr fontAlgn="auto">
              <a:lnSpc>
                <a:spcPct val="80000"/>
              </a:lnSpc>
              <a:spcAft>
                <a:spcPts val="0"/>
              </a:spcAft>
              <a:buFont typeface="Arial" pitchFamily="34" charset="0"/>
              <a:buChar char="•"/>
              <a:defRPr/>
            </a:pPr>
            <a:endParaRPr lang="en-US" sz="2400" b="1" dirty="0" smtClean="0">
              <a:solidFill>
                <a:srgbClr val="005DA2"/>
              </a:solidFill>
              <a:latin typeface="Century Gothic" pitchFamily="34" charset="0"/>
            </a:endParaRPr>
          </a:p>
          <a:p>
            <a:pPr fontAlgn="auto">
              <a:lnSpc>
                <a:spcPct val="80000"/>
              </a:lnSpc>
              <a:spcAft>
                <a:spcPts val="0"/>
              </a:spcAft>
              <a:buFont typeface="Arial" pitchFamily="34" charset="0"/>
              <a:buChar char="•"/>
              <a:defRPr/>
            </a:pPr>
            <a:endParaRPr lang="en-US" sz="3000" dirty="0" smtClean="0">
              <a:latin typeface="Museo 300" pitchFamily="50" charset="0"/>
            </a:endParaRPr>
          </a:p>
          <a:p>
            <a:pPr fontAlgn="auto">
              <a:spcAft>
                <a:spcPts val="0"/>
              </a:spcAft>
              <a:buFont typeface="Arial" pitchFamily="34" charset="0"/>
              <a:buChar char="•"/>
              <a:defRPr/>
            </a:pPr>
            <a:endParaRPr lang="en-US" sz="3000" dirty="0">
              <a:latin typeface="Museo 300" pitchFamily="50"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latin typeface="Museo 300" pitchFamily="50" charset="0"/>
              </a:rPr>
              <a:t>Phonemic Awareness</a:t>
            </a:r>
            <a:endParaRPr lang="en-CA" b="1" dirty="0">
              <a:latin typeface="Museo 300" pitchFamily="50" charset="0"/>
            </a:endParaRPr>
          </a:p>
        </p:txBody>
      </p:sp>
      <p:sp>
        <p:nvSpPr>
          <p:cNvPr id="3" name="Content Placeholder 2"/>
          <p:cNvSpPr>
            <a:spLocks noGrp="1"/>
          </p:cNvSpPr>
          <p:nvPr>
            <p:ph idx="1"/>
          </p:nvPr>
        </p:nvSpPr>
        <p:spPr/>
        <p:txBody>
          <a:bodyPr/>
          <a:lstStyle/>
          <a:p>
            <a:r>
              <a:rPr lang="en-CA" dirty="0" smtClean="0">
                <a:latin typeface="Museo 300" pitchFamily="50" charset="0"/>
              </a:rPr>
              <a:t>Awareness of sounds in words (e.g. ability to segment/manipulate sounds (phonemes) within words.</a:t>
            </a:r>
          </a:p>
          <a:p>
            <a:pPr lvl="1">
              <a:buFont typeface="Arial" panose="020B0604020202020204" pitchFamily="34" charset="0"/>
              <a:buChar char="•"/>
            </a:pPr>
            <a:r>
              <a:rPr lang="en-CA" dirty="0" smtClean="0">
                <a:latin typeface="Museo 300" pitchFamily="50" charset="0"/>
              </a:rPr>
              <a:t>Sound (phoneme) discrimination</a:t>
            </a:r>
          </a:p>
          <a:p>
            <a:pPr lvl="1">
              <a:buFont typeface="Arial" panose="020B0604020202020204" pitchFamily="34" charset="0"/>
              <a:buChar char="•"/>
            </a:pPr>
            <a:r>
              <a:rPr lang="en-CA" dirty="0" smtClean="0">
                <a:latin typeface="Museo 300" pitchFamily="50" charset="0"/>
              </a:rPr>
              <a:t>Phoneme deletion</a:t>
            </a:r>
          </a:p>
          <a:p>
            <a:pPr lvl="1">
              <a:buFont typeface="Arial" panose="020B0604020202020204" pitchFamily="34" charset="0"/>
              <a:buChar char="•"/>
            </a:pPr>
            <a:r>
              <a:rPr lang="en-CA" dirty="0" smtClean="0">
                <a:latin typeface="Museo 300" pitchFamily="50" charset="0"/>
              </a:rPr>
              <a:t>Phoneme manipulation</a:t>
            </a:r>
          </a:p>
          <a:p>
            <a:pPr lvl="1">
              <a:buFont typeface="Arial" panose="020B0604020202020204" pitchFamily="34" charset="0"/>
              <a:buChar char="•"/>
            </a:pPr>
            <a:r>
              <a:rPr lang="en-CA" dirty="0" smtClean="0">
                <a:latin typeface="Museo 300" pitchFamily="50" charset="0"/>
              </a:rPr>
              <a:t>Phoneme segmentation of words to sounds</a:t>
            </a:r>
          </a:p>
          <a:p>
            <a:pPr lvl="1">
              <a:buFont typeface="Arial" panose="020B0604020202020204" pitchFamily="34" charset="0"/>
              <a:buChar char="•"/>
            </a:pPr>
            <a:endParaRPr lang="en-CA" dirty="0" smtClean="0">
              <a:latin typeface="Museo 300" pitchFamily="50" charset="0"/>
            </a:endParaRPr>
          </a:p>
          <a:p>
            <a:pPr lvl="1">
              <a:buFont typeface="Arial" panose="020B0604020202020204" pitchFamily="34" charset="0"/>
              <a:buChar char="•"/>
            </a:pPr>
            <a:endParaRPr lang="en-CA" dirty="0" smtClean="0">
              <a:latin typeface="Museo 300" pitchFamily="50" charset="0"/>
            </a:endParaRPr>
          </a:p>
        </p:txBody>
      </p:sp>
    </p:spTree>
    <p:extLst>
      <p:ext uri="{BB962C8B-B14F-4D97-AF65-F5344CB8AC3E}">
        <p14:creationId xmlns:p14="http://schemas.microsoft.com/office/powerpoint/2010/main" val="28588033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550" y="431800"/>
            <a:ext cx="5930900" cy="59944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b="1" smtClean="0">
                <a:latin typeface="Museo 500" pitchFamily="50" charset="0"/>
                <a:ea typeface="Museo 500" pitchFamily="50" charset="0"/>
                <a:cs typeface="Museo 500" pitchFamily="50" charset="0"/>
              </a:rPr>
              <a:t>Phonological Inventory </a:t>
            </a:r>
          </a:p>
        </p:txBody>
      </p:sp>
      <p:sp>
        <p:nvSpPr>
          <p:cNvPr id="24579" name="Content Placeholder 2"/>
          <p:cNvSpPr>
            <a:spLocks noGrp="1"/>
          </p:cNvSpPr>
          <p:nvPr>
            <p:ph idx="1"/>
          </p:nvPr>
        </p:nvSpPr>
        <p:spPr/>
        <p:txBody>
          <a:bodyPr/>
          <a:lstStyle/>
          <a:p>
            <a:r>
              <a:rPr lang="en-US" altLang="en-US" smtClean="0">
                <a:latin typeface="Museo 300" pitchFamily="50" charset="0"/>
                <a:ea typeface="Museo 300" pitchFamily="50" charset="0"/>
                <a:cs typeface="Museo 300" pitchFamily="50" charset="0"/>
              </a:rPr>
              <a:t>Select a struggling reader in your class </a:t>
            </a:r>
          </a:p>
          <a:p>
            <a:r>
              <a:rPr lang="en-US" altLang="en-US" smtClean="0">
                <a:latin typeface="Museo 300" pitchFamily="50" charset="0"/>
                <a:ea typeface="Museo 300" pitchFamily="50" charset="0"/>
                <a:cs typeface="Museo 300" pitchFamily="50" charset="0"/>
              </a:rPr>
              <a:t>Complete the </a:t>
            </a:r>
            <a:r>
              <a:rPr lang="en-US" altLang="en-US" i="1" smtClean="0">
                <a:latin typeface="Museo 300" pitchFamily="50" charset="0"/>
                <a:ea typeface="Museo 300" pitchFamily="50" charset="0"/>
                <a:cs typeface="Museo 300" pitchFamily="50" charset="0"/>
              </a:rPr>
              <a:t>Phonological Inventory</a:t>
            </a:r>
          </a:p>
          <a:p>
            <a:r>
              <a:rPr lang="en-US" altLang="en-US" smtClean="0">
                <a:latin typeface="Museo 300" pitchFamily="50" charset="0"/>
                <a:ea typeface="Museo 300" pitchFamily="50" charset="0"/>
                <a:cs typeface="Museo 300" pitchFamily="50" charset="0"/>
              </a:rPr>
              <a:t>Record your thinking on the Student Case Study – Follow up #2</a:t>
            </a:r>
          </a:p>
          <a:p>
            <a:r>
              <a:rPr lang="en-US" altLang="en-US" smtClean="0">
                <a:latin typeface="Museo 300" pitchFamily="50" charset="0"/>
                <a:ea typeface="Museo 300" pitchFamily="50" charset="0"/>
                <a:cs typeface="Museo 300" pitchFamily="50" charset="0"/>
              </a:rPr>
              <a:t>Bring your results back next week</a:t>
            </a:r>
          </a:p>
        </p:txBody>
      </p:sp>
      <p:pic>
        <p:nvPicPr>
          <p:cNvPr id="24580" name="Picture 4" descr="C:\Users\ilona\Desktop\Personal question mark 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724400"/>
            <a:ext cx="210978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801" y="313159"/>
            <a:ext cx="4949066" cy="6404676"/>
          </a:xfrm>
        </p:spPr>
      </p:pic>
    </p:spTree>
    <p:extLst>
      <p:ext uri="{BB962C8B-B14F-4D97-AF65-F5344CB8AC3E}">
        <p14:creationId xmlns:p14="http://schemas.microsoft.com/office/powerpoint/2010/main" val="28568708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latin typeface="Museo 300" pitchFamily="50" charset="0"/>
              </a:rPr>
              <a:t>Phonological Awareness Resources</a:t>
            </a:r>
            <a:endParaRPr lang="en-CA" b="1" dirty="0">
              <a:latin typeface="Museo 300" pitchFamily="50"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981200"/>
            <a:ext cx="2526908" cy="332488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855839"/>
            <a:ext cx="3062774" cy="36296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5140" y="1930020"/>
            <a:ext cx="2730260" cy="3463764"/>
          </a:xfrm>
          <a:prstGeom prst="rect">
            <a:avLst/>
          </a:prstGeom>
        </p:spPr>
      </p:pic>
    </p:spTree>
    <p:extLst>
      <p:ext uri="{BB962C8B-B14F-4D97-AF65-F5344CB8AC3E}">
        <p14:creationId xmlns:p14="http://schemas.microsoft.com/office/powerpoint/2010/main" val="32841475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p:txBody>
          <a:bodyPr/>
          <a:lstStyle/>
          <a:p>
            <a:r>
              <a:rPr lang="en-US" altLang="en-US" sz="4000" b="1" dirty="0" smtClean="0">
                <a:latin typeface="Museo 300" pitchFamily="50" charset="0"/>
              </a:rPr>
              <a:t>Phonics vs. Phonological/Phonemic Awareness</a:t>
            </a:r>
          </a:p>
        </p:txBody>
      </p:sp>
      <p:sp>
        <p:nvSpPr>
          <p:cNvPr id="25604" name="TextBox 1"/>
          <p:cNvSpPr txBox="1">
            <a:spLocks noChangeArrowheads="1"/>
          </p:cNvSpPr>
          <p:nvPr/>
        </p:nvSpPr>
        <p:spPr bwMode="auto">
          <a:xfrm>
            <a:off x="838200" y="1752600"/>
            <a:ext cx="7620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3000" dirty="0">
                <a:latin typeface="Museo 300" pitchFamily="50" charset="0"/>
              </a:rPr>
              <a:t>Phonics </a:t>
            </a:r>
            <a:r>
              <a:rPr lang="en-US" altLang="en-US" sz="3000" dirty="0" smtClean="0">
                <a:latin typeface="Museo 300" pitchFamily="50" charset="0"/>
              </a:rPr>
              <a:t>= letter/sound correspondence</a:t>
            </a:r>
          </a:p>
          <a:p>
            <a:endParaRPr lang="en-US" altLang="en-US" sz="3000" dirty="0">
              <a:latin typeface="Museo 300" pitchFamily="50" charset="0"/>
            </a:endParaRPr>
          </a:p>
          <a:p>
            <a:r>
              <a:rPr lang="en-US" altLang="en-US" sz="3000" dirty="0" smtClean="0">
                <a:latin typeface="Museo 300" pitchFamily="50" charset="0"/>
              </a:rPr>
              <a:t>Phonology = processing sounds that you hear (no letters)</a:t>
            </a:r>
            <a:endParaRPr lang="en-US" altLang="en-US" sz="3000" dirty="0">
              <a:latin typeface="Museo 300" pitchFamily="50"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3666580"/>
            <a:ext cx="4955870" cy="227702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sz="4000" b="1" dirty="0" smtClean="0">
                <a:latin typeface="Museo 300" pitchFamily="50" charset="0"/>
                <a:ea typeface="Museo 300" pitchFamily="50" charset="0"/>
                <a:cs typeface="Museo 300" pitchFamily="50" charset="0"/>
              </a:rPr>
              <a:t>Something to think about …</a:t>
            </a:r>
          </a:p>
        </p:txBody>
      </p:sp>
      <p:sp>
        <p:nvSpPr>
          <p:cNvPr id="18435" name="Rectangle 3"/>
          <p:cNvSpPr>
            <a:spLocks noGrp="1" noChangeArrowheads="1"/>
          </p:cNvSpPr>
          <p:nvPr>
            <p:ph idx="1"/>
          </p:nvPr>
        </p:nvSpPr>
        <p:spPr/>
        <p:txBody>
          <a:bodyPr rtlCol="0">
            <a:normAutofit fontScale="92500" lnSpcReduction="20000"/>
          </a:bodyPr>
          <a:lstStyle/>
          <a:p>
            <a:pPr fontAlgn="auto">
              <a:lnSpc>
                <a:spcPct val="90000"/>
              </a:lnSpc>
              <a:spcAft>
                <a:spcPts val="0"/>
              </a:spcAft>
              <a:defRPr/>
            </a:pPr>
            <a:r>
              <a:rPr lang="en-US" sz="2800" dirty="0" smtClean="0">
                <a:latin typeface="Museo 300"/>
                <a:cs typeface="Museo 300"/>
              </a:rPr>
              <a:t>Approximately two years of phonics instruction is sufficient for </a:t>
            </a:r>
            <a:r>
              <a:rPr lang="en-US" sz="2800" u="sng" dirty="0" smtClean="0">
                <a:latin typeface="Museo 300"/>
                <a:cs typeface="Museo 300"/>
              </a:rPr>
              <a:t>most</a:t>
            </a:r>
            <a:r>
              <a:rPr lang="en-US" sz="2800" dirty="0" smtClean="0">
                <a:latin typeface="Museo 300"/>
                <a:cs typeface="Museo 300"/>
              </a:rPr>
              <a:t> students</a:t>
            </a:r>
          </a:p>
          <a:p>
            <a:pPr fontAlgn="auto">
              <a:lnSpc>
                <a:spcPct val="90000"/>
              </a:lnSpc>
              <a:spcAft>
                <a:spcPts val="0"/>
              </a:spcAft>
              <a:buFont typeface="Arial" pitchFamily="34" charset="0"/>
              <a:buChar char="•"/>
              <a:defRPr/>
            </a:pPr>
            <a:r>
              <a:rPr lang="en-US" sz="2800" dirty="0" smtClean="0">
                <a:latin typeface="Museo 300"/>
                <a:cs typeface="Museo 300"/>
              </a:rPr>
              <a:t>Explicit phonics instruction is vital for the 10-20% of students who don’t pick up on phonics without explicit instruction.</a:t>
            </a:r>
          </a:p>
          <a:p>
            <a:pPr marL="0" indent="0" fontAlgn="auto">
              <a:lnSpc>
                <a:spcPct val="90000"/>
              </a:lnSpc>
              <a:spcAft>
                <a:spcPts val="0"/>
              </a:spcAft>
              <a:buNone/>
              <a:defRPr/>
            </a:pPr>
            <a:r>
              <a:rPr lang="en-US" sz="2800" dirty="0" smtClean="0">
                <a:latin typeface="Museo 300"/>
                <a:cs typeface="Museo 300"/>
              </a:rPr>
              <a:t>					Richard </a:t>
            </a:r>
            <a:r>
              <a:rPr lang="en-US" sz="2800" dirty="0" err="1" smtClean="0">
                <a:latin typeface="Museo 300"/>
                <a:cs typeface="Museo 300"/>
              </a:rPr>
              <a:t>Allington</a:t>
            </a:r>
            <a:endParaRPr lang="en-US" sz="2800" dirty="0" smtClean="0">
              <a:latin typeface="Museo 300"/>
              <a:cs typeface="Museo 300"/>
            </a:endParaRPr>
          </a:p>
          <a:p>
            <a:pPr marL="0" indent="0" fontAlgn="auto">
              <a:lnSpc>
                <a:spcPct val="90000"/>
              </a:lnSpc>
              <a:spcAft>
                <a:spcPts val="0"/>
              </a:spcAft>
              <a:buNone/>
              <a:defRPr/>
            </a:pPr>
            <a:endParaRPr lang="en-US" sz="2800" dirty="0" smtClean="0">
              <a:latin typeface="Museo 300"/>
              <a:cs typeface="Museo 300"/>
            </a:endParaRPr>
          </a:p>
          <a:p>
            <a:pPr fontAlgn="auto">
              <a:lnSpc>
                <a:spcPct val="90000"/>
              </a:lnSpc>
              <a:spcAft>
                <a:spcPts val="0"/>
              </a:spcAft>
              <a:defRPr/>
            </a:pPr>
            <a:r>
              <a:rPr lang="en-US" sz="2800" dirty="0">
                <a:latin typeface="Museo 300"/>
                <a:cs typeface="Museo 300"/>
              </a:rPr>
              <a:t>“60% of what teachers are teaching, students already know.”</a:t>
            </a:r>
          </a:p>
          <a:p>
            <a:pPr marL="0" indent="0" fontAlgn="auto">
              <a:lnSpc>
                <a:spcPct val="90000"/>
              </a:lnSpc>
              <a:spcAft>
                <a:spcPts val="0"/>
              </a:spcAft>
              <a:buFont typeface="Arial" pitchFamily="34" charset="0"/>
              <a:buNone/>
              <a:defRPr/>
            </a:pPr>
            <a:r>
              <a:rPr lang="en-US" sz="2800" dirty="0">
                <a:latin typeface="Museo 300"/>
                <a:cs typeface="Museo 300"/>
              </a:rPr>
              <a:t>						John Hattie</a:t>
            </a:r>
          </a:p>
          <a:p>
            <a:pPr marL="0" indent="0" fontAlgn="auto">
              <a:lnSpc>
                <a:spcPct val="90000"/>
              </a:lnSpc>
              <a:spcAft>
                <a:spcPts val="0"/>
              </a:spcAft>
              <a:buNone/>
              <a:defRPr/>
            </a:pPr>
            <a:endParaRPr lang="en-US" sz="2800" dirty="0" smtClean="0">
              <a:latin typeface="Museo 300"/>
              <a:cs typeface="Museo 300"/>
            </a:endParaRPr>
          </a:p>
          <a:p>
            <a:pPr marL="1828800" lvl="4" indent="0" fontAlgn="auto">
              <a:lnSpc>
                <a:spcPct val="90000"/>
              </a:lnSpc>
              <a:spcAft>
                <a:spcPts val="0"/>
              </a:spcAft>
              <a:buNone/>
              <a:defRPr/>
            </a:pPr>
            <a:endParaRPr lang="en-US" sz="1600" dirty="0" smtClean="0">
              <a:latin typeface="Museo 300"/>
              <a:cs typeface="Museo 300"/>
            </a:endParaRPr>
          </a:p>
          <a:p>
            <a:pPr fontAlgn="auto">
              <a:lnSpc>
                <a:spcPct val="90000"/>
              </a:lnSpc>
              <a:spcAft>
                <a:spcPts val="0"/>
              </a:spcAft>
              <a:buFont typeface="Arial" pitchFamily="34" charset="0"/>
              <a:buChar char="•"/>
              <a:defRPr/>
            </a:pPr>
            <a:r>
              <a:rPr lang="en-US" sz="2800" dirty="0" smtClean="0">
                <a:latin typeface="Museo 300"/>
                <a:cs typeface="Museo 300"/>
              </a:rPr>
              <a:t>Which of your students already know what you’re teaching?</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b="1" dirty="0" smtClean="0">
                <a:latin typeface="Museo 300" pitchFamily="50" charset="0"/>
              </a:rPr>
              <a:t>Teach Phonograms</a:t>
            </a:r>
          </a:p>
        </p:txBody>
      </p:sp>
      <p:sp>
        <p:nvSpPr>
          <p:cNvPr id="28675" name="Content Placeholder 2"/>
          <p:cNvSpPr>
            <a:spLocks noGrp="1"/>
          </p:cNvSpPr>
          <p:nvPr>
            <p:ph idx="1"/>
          </p:nvPr>
        </p:nvSpPr>
        <p:spPr>
          <a:xfrm>
            <a:off x="304800" y="1219200"/>
            <a:ext cx="4343400" cy="5257800"/>
          </a:xfrm>
        </p:spPr>
        <p:txBody>
          <a:bodyPr/>
          <a:lstStyle/>
          <a:p>
            <a:r>
              <a:rPr lang="en-US" altLang="en-US" sz="2800" dirty="0" smtClean="0">
                <a:latin typeface="Museo 300" pitchFamily="50" charset="0"/>
              </a:rPr>
              <a:t>students require the </a:t>
            </a:r>
            <a:r>
              <a:rPr lang="en-US" altLang="en-US" sz="2800" u="sng" dirty="0" smtClean="0">
                <a:latin typeface="Museo 300" pitchFamily="50" charset="0"/>
              </a:rPr>
              <a:t>explicit teaching  </a:t>
            </a:r>
            <a:r>
              <a:rPr lang="en-US" altLang="en-US" sz="2800" dirty="0" smtClean="0">
                <a:latin typeface="Museo 300" pitchFamily="50" charset="0"/>
              </a:rPr>
              <a:t>of phonograms (“letter friends”) </a:t>
            </a:r>
          </a:p>
          <a:p>
            <a:r>
              <a:rPr lang="en-US" altLang="en-US" sz="2800" dirty="0" smtClean="0">
                <a:latin typeface="Museo 300" pitchFamily="50" charset="0"/>
              </a:rPr>
              <a:t>Students need letter sound knowledge  to check and confirm words</a:t>
            </a:r>
          </a:p>
          <a:p>
            <a:r>
              <a:rPr lang="en-US" altLang="en-US" sz="2800" dirty="0" smtClean="0">
                <a:latin typeface="Museo 300" pitchFamily="50" charset="0"/>
              </a:rPr>
              <a:t>Teach them in the context of “real reading” rather than in isolation.</a:t>
            </a:r>
          </a:p>
          <a:p>
            <a:endParaRPr lang="en-US" altLang="en-US" sz="2800" dirty="0" smtClean="0">
              <a:latin typeface="Museo 300" pitchFamily="50"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565566"/>
            <a:ext cx="4045232" cy="174392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81000" y="381000"/>
            <a:ext cx="8382000" cy="1447800"/>
          </a:xfrm>
        </p:spPr>
        <p:txBody>
          <a:bodyPr/>
          <a:lstStyle/>
          <a:p>
            <a:r>
              <a:rPr lang="en-US" altLang="en-US" b="1" smtClean="0">
                <a:latin typeface="Museo 300" pitchFamily="50" charset="0"/>
              </a:rPr>
              <a:t>CR4YR</a:t>
            </a:r>
            <a:br>
              <a:rPr lang="en-US" altLang="en-US" b="1" smtClean="0">
                <a:latin typeface="Museo 300" pitchFamily="50" charset="0"/>
              </a:rPr>
            </a:br>
            <a:r>
              <a:rPr lang="en-US" altLang="en-US" b="1" smtClean="0">
                <a:latin typeface="Museo 300" pitchFamily="50" charset="0"/>
              </a:rPr>
              <a:t>Session #2</a:t>
            </a:r>
          </a:p>
        </p:txBody>
      </p:sp>
      <p:sp>
        <p:nvSpPr>
          <p:cNvPr id="3" name="Content Placeholder 2"/>
          <p:cNvSpPr>
            <a:spLocks noGrp="1"/>
          </p:cNvSpPr>
          <p:nvPr>
            <p:ph idx="1"/>
          </p:nvPr>
        </p:nvSpPr>
        <p:spPr>
          <a:xfrm>
            <a:off x="838200" y="1798638"/>
            <a:ext cx="6629400" cy="4525962"/>
          </a:xfrm>
        </p:spPr>
        <p:txBody>
          <a:bodyPr rtlCol="0">
            <a:normAutofit/>
          </a:bodyPr>
          <a:lstStyle/>
          <a:p>
            <a:pPr marL="0" indent="0" algn="ctr" fontAlgn="auto">
              <a:spcAft>
                <a:spcPts val="0"/>
              </a:spcAft>
              <a:buFont typeface="Arial" pitchFamily="34" charset="0"/>
              <a:buNone/>
              <a:defRPr/>
            </a:pPr>
            <a:endParaRPr lang="en-US" dirty="0"/>
          </a:p>
          <a:p>
            <a:pPr fontAlgn="auto">
              <a:spcAft>
                <a:spcPts val="0"/>
              </a:spcAft>
              <a:buFont typeface="Arial" pitchFamily="34" charset="0"/>
              <a:buChar char="•"/>
              <a:defRPr/>
            </a:pPr>
            <a:r>
              <a:rPr lang="en-US" sz="3000" dirty="0" smtClean="0">
                <a:latin typeface="Museo 300" pitchFamily="50" charset="0"/>
              </a:rPr>
              <a:t>Role of Oral Language</a:t>
            </a:r>
          </a:p>
          <a:p>
            <a:pPr fontAlgn="auto">
              <a:spcAft>
                <a:spcPts val="0"/>
              </a:spcAft>
              <a:buFont typeface="Arial" pitchFamily="34" charset="0"/>
              <a:buChar char="•"/>
              <a:defRPr/>
            </a:pPr>
            <a:r>
              <a:rPr lang="en-US" sz="3000" dirty="0" smtClean="0">
                <a:latin typeface="Museo 300" pitchFamily="50" charset="0"/>
              </a:rPr>
              <a:t>Phonemic Development</a:t>
            </a:r>
          </a:p>
          <a:p>
            <a:pPr fontAlgn="auto">
              <a:spcAft>
                <a:spcPts val="0"/>
              </a:spcAft>
              <a:buFont typeface="Arial" pitchFamily="34" charset="0"/>
              <a:buChar char="•"/>
              <a:defRPr/>
            </a:pPr>
            <a:r>
              <a:rPr lang="en-US" sz="3000" dirty="0" smtClean="0">
                <a:latin typeface="Museo 300" pitchFamily="50" charset="0"/>
              </a:rPr>
              <a:t>Phonics</a:t>
            </a:r>
          </a:p>
          <a:p>
            <a:pPr fontAlgn="auto">
              <a:spcAft>
                <a:spcPts val="0"/>
              </a:spcAft>
              <a:buFont typeface="Arial" pitchFamily="34" charset="0"/>
              <a:buChar char="•"/>
              <a:defRPr/>
            </a:pPr>
            <a:r>
              <a:rPr lang="en-US" sz="3000" dirty="0" smtClean="0">
                <a:latin typeface="Museo 300" pitchFamily="50" charset="0"/>
              </a:rPr>
              <a:t>Concepts of Print</a:t>
            </a:r>
          </a:p>
          <a:p>
            <a:pPr fontAlgn="auto">
              <a:spcAft>
                <a:spcPts val="0"/>
              </a:spcAft>
              <a:buFont typeface="Arial" pitchFamily="34" charset="0"/>
              <a:buChar char="•"/>
              <a:defRPr/>
            </a:pPr>
            <a:r>
              <a:rPr lang="en-US" sz="3000" dirty="0" smtClean="0">
                <a:latin typeface="Museo 300" pitchFamily="50" charset="0"/>
              </a:rPr>
              <a:t>Sight Word Reading</a:t>
            </a:r>
          </a:p>
          <a:p>
            <a:pPr fontAlgn="auto">
              <a:spcAft>
                <a:spcPts val="0"/>
              </a:spcAft>
              <a:buFont typeface="Arial" pitchFamily="34" charset="0"/>
              <a:buChar char="•"/>
              <a:defRPr/>
            </a:pPr>
            <a:r>
              <a:rPr lang="en-US" sz="3000" dirty="0" smtClean="0">
                <a:latin typeface="Museo 300" pitchFamily="50" charset="0"/>
              </a:rPr>
              <a:t>Automaticity</a:t>
            </a:r>
            <a:endParaRPr lang="en-US" sz="3000" dirty="0">
              <a:latin typeface="Museo 300" pitchFamily="50" charset="0"/>
            </a:endParaRPr>
          </a:p>
        </p:txBody>
      </p:sp>
      <p:pic>
        <p:nvPicPr>
          <p:cNvPr id="6148" name="Picture Placeholder 4" descr="Assessment_for_Instruction_Pyramid_Small_360_wide.png"/>
          <p:cNvPicPr>
            <a:picLocks noChangeAspect="1"/>
          </p:cNvPicPr>
          <p:nvPr/>
        </p:nvPicPr>
        <p:blipFill>
          <a:blip r:embed="rId3">
            <a:extLst>
              <a:ext uri="{28A0092B-C50C-407E-A947-70E740481C1C}">
                <a14:useLocalDpi xmlns:a14="http://schemas.microsoft.com/office/drawing/2010/main" val="0"/>
              </a:ext>
            </a:extLst>
          </a:blip>
          <a:srcRect t="1086" b="1086"/>
          <a:stretch>
            <a:fillRect/>
          </a:stretch>
        </p:blipFill>
        <p:spPr bwMode="auto">
          <a:xfrm>
            <a:off x="4495800" y="3124200"/>
            <a:ext cx="4465638"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CA" altLang="en-US" b="1" dirty="0" smtClean="0">
                <a:latin typeface="Museo 300" pitchFamily="50" charset="0"/>
                <a:ea typeface="Museo 300" pitchFamily="50" charset="0"/>
                <a:cs typeface="Museo 300" pitchFamily="50" charset="0"/>
              </a:rPr>
              <a:t>Reflection…</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smtClean="0">
                <a:latin typeface="Museo 300"/>
                <a:cs typeface="Museo 300"/>
              </a:rPr>
              <a:t>How can you plan for instruction if </a:t>
            </a:r>
            <a:r>
              <a:rPr lang="en-US" dirty="0">
                <a:latin typeface="Museo 300"/>
                <a:cs typeface="Museo 300"/>
              </a:rPr>
              <a:t>you only need to </a:t>
            </a:r>
            <a:r>
              <a:rPr lang="en-US" dirty="0" smtClean="0">
                <a:latin typeface="Museo 300"/>
                <a:cs typeface="Museo 300"/>
              </a:rPr>
              <a:t>teach phonics to </a:t>
            </a:r>
            <a:r>
              <a:rPr lang="en-US" dirty="0">
                <a:latin typeface="Museo 300"/>
                <a:cs typeface="Museo 300"/>
              </a:rPr>
              <a:t>20% of your </a:t>
            </a:r>
            <a:r>
              <a:rPr lang="en-US" dirty="0" smtClean="0">
                <a:latin typeface="Museo 300"/>
                <a:cs typeface="Museo 300"/>
              </a:rPr>
              <a:t>students?</a:t>
            </a:r>
          </a:p>
          <a:p>
            <a:pPr lvl="1" fontAlgn="auto">
              <a:spcAft>
                <a:spcPts val="0"/>
              </a:spcAft>
              <a:buFont typeface="Arial" pitchFamily="34" charset="0"/>
              <a:buChar char="–"/>
              <a:defRPr/>
            </a:pPr>
            <a:r>
              <a:rPr lang="en-US" dirty="0" smtClean="0">
                <a:latin typeface="Museo 300"/>
                <a:cs typeface="Museo 300"/>
              </a:rPr>
              <a:t>Assessments?</a:t>
            </a:r>
          </a:p>
          <a:p>
            <a:pPr lvl="1" fontAlgn="auto">
              <a:spcAft>
                <a:spcPts val="0"/>
              </a:spcAft>
              <a:buFont typeface="Arial" pitchFamily="34" charset="0"/>
              <a:buChar char="–"/>
              <a:defRPr/>
            </a:pPr>
            <a:r>
              <a:rPr lang="en-US" dirty="0" smtClean="0">
                <a:latin typeface="Museo 300"/>
                <a:cs typeface="Museo 300"/>
              </a:rPr>
              <a:t>Physical layout?</a:t>
            </a:r>
          </a:p>
          <a:p>
            <a:pPr lvl="1" fontAlgn="auto">
              <a:spcAft>
                <a:spcPts val="0"/>
              </a:spcAft>
              <a:buFont typeface="Arial" pitchFamily="34" charset="0"/>
              <a:buChar char="–"/>
              <a:defRPr/>
            </a:pPr>
            <a:r>
              <a:rPr lang="en-US" dirty="0" smtClean="0">
                <a:latin typeface="Museo 300"/>
                <a:cs typeface="Museo 300"/>
              </a:rPr>
              <a:t>Materials?</a:t>
            </a:r>
          </a:p>
          <a:p>
            <a:pPr lvl="1" fontAlgn="auto">
              <a:spcAft>
                <a:spcPts val="0"/>
              </a:spcAft>
              <a:buFont typeface="Arial" pitchFamily="34" charset="0"/>
              <a:buChar char="–"/>
              <a:defRPr/>
            </a:pPr>
            <a:r>
              <a:rPr lang="en-US" dirty="0" smtClean="0">
                <a:latin typeface="Museo 300"/>
                <a:cs typeface="Museo 300"/>
              </a:rPr>
              <a:t>Technology?</a:t>
            </a:r>
          </a:p>
          <a:p>
            <a:pPr lvl="1" fontAlgn="auto">
              <a:spcAft>
                <a:spcPts val="0"/>
              </a:spcAft>
              <a:buFont typeface="Arial" pitchFamily="34" charset="0"/>
              <a:buChar char="–"/>
              <a:defRPr/>
            </a:pPr>
            <a:r>
              <a:rPr lang="en-US" dirty="0" smtClean="0">
                <a:latin typeface="Museo 300"/>
                <a:cs typeface="Museo 300"/>
              </a:rPr>
              <a:t>Centers?</a:t>
            </a:r>
          </a:p>
          <a:p>
            <a:pPr lvl="1" fontAlgn="auto">
              <a:spcAft>
                <a:spcPts val="0"/>
              </a:spcAft>
              <a:buFont typeface="Arial" pitchFamily="34" charset="0"/>
              <a:buChar char="–"/>
              <a:defRPr/>
            </a:pPr>
            <a:r>
              <a:rPr lang="en-US" dirty="0" smtClean="0">
                <a:latin typeface="Museo 300"/>
                <a:cs typeface="Museo 300"/>
              </a:rPr>
              <a:t>Collaborative staff (EA, LA/ST,  FOS, Co-teacher, TL, ABST, …)</a:t>
            </a:r>
            <a:endParaRPr lang="en-US" dirty="0">
              <a:latin typeface="Museo 300"/>
              <a:cs typeface="Museo 300"/>
            </a:endParaRPr>
          </a:p>
          <a:p>
            <a:pPr fontAlgn="auto">
              <a:spcAft>
                <a:spcPts val="0"/>
              </a:spcAft>
              <a:buFont typeface="Arial" pitchFamily="34" charset="0"/>
              <a:buChar char="•"/>
              <a:defRPr/>
            </a:pPr>
            <a:endParaRPr lang="en-CA" dirty="0">
              <a:latin typeface="Museo 300"/>
              <a:cs typeface="Museo 300"/>
            </a:endParaRPr>
          </a:p>
        </p:txBody>
      </p:sp>
      <p:pic>
        <p:nvPicPr>
          <p:cNvPr id="30724" name="Picture 4" descr="C:\Users\ilona\Desktop\Collab Question 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0813"/>
            <a:ext cx="1362075"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latin typeface="Museo 300" pitchFamily="50" charset="0"/>
              </a:rPr>
              <a:t>Resources</a:t>
            </a:r>
            <a:endParaRPr lang="en-CA" b="1" dirty="0">
              <a:latin typeface="Museo 300" pitchFamily="50" charset="0"/>
            </a:endParaRPr>
          </a:p>
        </p:txBody>
      </p:sp>
      <p:sp>
        <p:nvSpPr>
          <p:cNvPr id="4" name="Content Placeholder 3"/>
          <p:cNvSpPr>
            <a:spLocks noGrp="1"/>
          </p:cNvSpPr>
          <p:nvPr>
            <p:ph sz="half" idx="1"/>
          </p:nvPr>
        </p:nvSpPr>
        <p:spPr>
          <a:xfrm>
            <a:off x="457200" y="1447800"/>
            <a:ext cx="4038600" cy="4525963"/>
          </a:xfrm>
        </p:spPr>
        <p:txBody>
          <a:bodyPr/>
          <a:lstStyle/>
          <a:p>
            <a:r>
              <a:rPr lang="en-CA" sz="2400" dirty="0" smtClean="0"/>
              <a:t>Professional Resources about guided reading: (p. 82)</a:t>
            </a:r>
          </a:p>
          <a:p>
            <a:pPr lvl="1"/>
            <a:r>
              <a:rPr lang="en-CA" sz="2000" dirty="0" smtClean="0"/>
              <a:t>Guided Reading: Making it work (Schulman and Payne, 2000) (p. 82)</a:t>
            </a:r>
          </a:p>
          <a:p>
            <a:pPr lvl="1"/>
            <a:r>
              <a:rPr lang="en-CA" sz="2000" dirty="0" smtClean="0"/>
              <a:t>Growing Readers: Units of Study in the Primary Classroom (Collins, 2004)</a:t>
            </a:r>
          </a:p>
          <a:p>
            <a:pPr lvl="1"/>
            <a:r>
              <a:rPr lang="en-CA" sz="2000" dirty="0" smtClean="0"/>
              <a:t>The Daily Five: Fostering Literacy Independence in the elementary grades (</a:t>
            </a:r>
            <a:r>
              <a:rPr lang="en-CA" sz="2000" dirty="0" err="1" smtClean="0"/>
              <a:t>Boushey</a:t>
            </a:r>
            <a:r>
              <a:rPr lang="en-CA" sz="2000" dirty="0" smtClean="0"/>
              <a:t> and Moser, 2006)</a:t>
            </a:r>
          </a:p>
          <a:p>
            <a:pPr lvl="1"/>
            <a:r>
              <a:rPr lang="en-CA" sz="2000" dirty="0" smtClean="0"/>
              <a:t>Literacy Work Stations: Making Centers Work (Diller, 2003)</a:t>
            </a:r>
            <a:endParaRPr lang="en-CA" sz="2000" dirty="0"/>
          </a:p>
        </p:txBody>
      </p:sp>
      <p:sp>
        <p:nvSpPr>
          <p:cNvPr id="5" name="Content Placeholder 4"/>
          <p:cNvSpPr>
            <a:spLocks noGrp="1"/>
          </p:cNvSpPr>
          <p:nvPr>
            <p:ph sz="half" idx="2"/>
          </p:nvPr>
        </p:nvSpPr>
        <p:spPr>
          <a:xfrm>
            <a:off x="4648200" y="1447800"/>
            <a:ext cx="4038600" cy="4525963"/>
          </a:xfrm>
        </p:spPr>
        <p:txBody>
          <a:bodyPr/>
          <a:lstStyle/>
          <a:p>
            <a:r>
              <a:rPr lang="en-CA" sz="2400" dirty="0" smtClean="0"/>
              <a:t>Professional Resources About Building Your Classroom Community and Physical Space: (p. 94)</a:t>
            </a:r>
          </a:p>
          <a:p>
            <a:pPr lvl="1"/>
            <a:r>
              <a:rPr lang="en-CA" sz="2000" dirty="0" smtClean="0"/>
              <a:t>Spaces and Places: Designing Classrooms for Literacy (Diller, 2008)</a:t>
            </a:r>
          </a:p>
          <a:p>
            <a:pPr lvl="1"/>
            <a:r>
              <a:rPr lang="en-CA" sz="2000" dirty="0" smtClean="0"/>
              <a:t>Designs for Living and Learning: Transforming Early Childhood Environments (Curtis and Carter, 2003)</a:t>
            </a:r>
          </a:p>
          <a:p>
            <a:pPr lvl="1"/>
            <a:r>
              <a:rPr lang="en-CA" sz="2000" dirty="0" smtClean="0"/>
              <a:t>On their side: Helping Children Take Charge of their Learning (</a:t>
            </a:r>
            <a:r>
              <a:rPr lang="en-CA" sz="2000" dirty="0" err="1" smtClean="0"/>
              <a:t>Strachota</a:t>
            </a:r>
            <a:r>
              <a:rPr lang="en-CA" sz="2000" dirty="0" smtClean="0"/>
              <a:t>, 1996)</a:t>
            </a:r>
          </a:p>
          <a:p>
            <a:endParaRPr lang="en-CA" sz="2400" dirty="0"/>
          </a:p>
        </p:txBody>
      </p:sp>
    </p:spTree>
    <p:extLst>
      <p:ext uri="{BB962C8B-B14F-4D97-AF65-F5344CB8AC3E}">
        <p14:creationId xmlns:p14="http://schemas.microsoft.com/office/powerpoint/2010/main" val="36804215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b="1" dirty="0" smtClean="0">
                <a:latin typeface="Museo 300" pitchFamily="50" charset="0"/>
              </a:rPr>
              <a:t>Concepts of Print</a:t>
            </a:r>
          </a:p>
        </p:txBody>
      </p:sp>
      <p:sp>
        <p:nvSpPr>
          <p:cNvPr id="34819" name="Content Placeholder 2"/>
          <p:cNvSpPr>
            <a:spLocks noGrp="1"/>
          </p:cNvSpPr>
          <p:nvPr>
            <p:ph idx="1"/>
          </p:nvPr>
        </p:nvSpPr>
        <p:spPr>
          <a:xfrm>
            <a:off x="457201" y="1219200"/>
            <a:ext cx="4648199" cy="5181600"/>
          </a:xfrm>
        </p:spPr>
        <p:txBody>
          <a:bodyPr/>
          <a:lstStyle/>
          <a:p>
            <a:r>
              <a:rPr lang="en-US" altLang="en-US" sz="2800" dirty="0" smtClean="0">
                <a:latin typeface="Museo 300" pitchFamily="50" charset="0"/>
              </a:rPr>
              <a:t>print has meaning</a:t>
            </a:r>
          </a:p>
          <a:p>
            <a:r>
              <a:rPr lang="en-US" altLang="en-US" sz="2800" dirty="0" smtClean="0">
                <a:latin typeface="Museo 300" pitchFamily="50" charset="0"/>
              </a:rPr>
              <a:t>print can be used for different purposes</a:t>
            </a:r>
          </a:p>
          <a:p>
            <a:r>
              <a:rPr lang="en-US" altLang="en-US" sz="2800" dirty="0" smtClean="0">
                <a:latin typeface="Museo 300" pitchFamily="50" charset="0"/>
              </a:rPr>
              <a:t>relationship between print and speech</a:t>
            </a:r>
          </a:p>
          <a:p>
            <a:r>
              <a:rPr lang="en-US" altLang="en-US" sz="2800" dirty="0" smtClean="0">
                <a:latin typeface="Museo 300" pitchFamily="50" charset="0"/>
              </a:rPr>
              <a:t>a difference between letters and words</a:t>
            </a:r>
          </a:p>
          <a:p>
            <a:r>
              <a:rPr lang="en-US" altLang="en-US" sz="2800" dirty="0" smtClean="0">
                <a:latin typeface="Museo 300" pitchFamily="50" charset="0"/>
              </a:rPr>
              <a:t>words are separated by spaces</a:t>
            </a:r>
          </a:p>
          <a:p>
            <a:r>
              <a:rPr lang="en-US" altLang="en-US" sz="2800" dirty="0" smtClean="0">
                <a:latin typeface="Museo 300" pitchFamily="50" charset="0"/>
              </a:rPr>
              <a:t>a difference between words and sentences</a:t>
            </a:r>
          </a:p>
          <a:p>
            <a:endParaRPr lang="en-US" altLang="en-US" sz="3000"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447800"/>
            <a:ext cx="3352800" cy="44704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latin typeface="Museo 300" pitchFamily="50" charset="0"/>
              </a:rPr>
              <a:t>Concepts of Print</a:t>
            </a:r>
            <a:endParaRPr lang="en-CA" dirty="0"/>
          </a:p>
        </p:txBody>
      </p:sp>
      <p:sp>
        <p:nvSpPr>
          <p:cNvPr id="3" name="Content Placeholder 2"/>
          <p:cNvSpPr>
            <a:spLocks noGrp="1"/>
          </p:cNvSpPr>
          <p:nvPr>
            <p:ph idx="1"/>
          </p:nvPr>
        </p:nvSpPr>
        <p:spPr>
          <a:xfrm>
            <a:off x="457200" y="1371600"/>
            <a:ext cx="5181600" cy="4525963"/>
          </a:xfrm>
        </p:spPr>
        <p:txBody>
          <a:bodyPr/>
          <a:lstStyle/>
          <a:p>
            <a:r>
              <a:rPr lang="en-CA" sz="2800" dirty="0" smtClean="0">
                <a:latin typeface="Museo 300" pitchFamily="50" charset="0"/>
              </a:rPr>
              <a:t>There are (punctuation) marks that signal the end of a sentence.</a:t>
            </a:r>
          </a:p>
          <a:p>
            <a:r>
              <a:rPr lang="en-CA" sz="2800" dirty="0" smtClean="0">
                <a:latin typeface="Museo 300" pitchFamily="50" charset="0"/>
              </a:rPr>
              <a:t>Books have parts such as a front and back cover, title page, and spine.</a:t>
            </a:r>
          </a:p>
          <a:p>
            <a:r>
              <a:rPr lang="en-CA" sz="2800" dirty="0" smtClean="0">
                <a:latin typeface="Museo 300" pitchFamily="50" charset="0"/>
              </a:rPr>
              <a:t>Stories have a beginning, middle and end.</a:t>
            </a:r>
          </a:p>
          <a:p>
            <a:r>
              <a:rPr lang="en-CA" sz="2800" dirty="0" smtClean="0">
                <a:latin typeface="Museo 300" pitchFamily="50" charset="0"/>
              </a:rPr>
              <a:t>Text is read from left to right and from top to bottom. </a:t>
            </a:r>
          </a:p>
          <a:p>
            <a:r>
              <a:rPr lang="en-US" altLang="en-US" sz="2800" dirty="0">
                <a:latin typeface="Museo 300" pitchFamily="50" charset="0"/>
                <a:hlinkClick r:id="rId3"/>
              </a:rPr>
              <a:t>The Book With No Pictures</a:t>
            </a:r>
            <a:r>
              <a:rPr lang="en-US" altLang="en-US" sz="2800" dirty="0">
                <a:latin typeface="Museo 300" pitchFamily="50" charset="0"/>
              </a:rPr>
              <a:t> </a:t>
            </a:r>
          </a:p>
          <a:p>
            <a:endParaRPr lang="en-CA"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371600"/>
            <a:ext cx="3562350" cy="3400426"/>
          </a:xfrm>
          <a:prstGeom prst="rect">
            <a:avLst/>
          </a:prstGeom>
        </p:spPr>
      </p:pic>
    </p:spTree>
    <p:extLst>
      <p:ext uri="{BB962C8B-B14F-4D97-AF65-F5344CB8AC3E}">
        <p14:creationId xmlns:p14="http://schemas.microsoft.com/office/powerpoint/2010/main" val="14832850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a:latin typeface="Museo 300" pitchFamily="50" charset="0"/>
              </a:rPr>
              <a:t>Concepts of </a:t>
            </a:r>
            <a:r>
              <a:rPr lang="en-US" b="1" dirty="0" smtClean="0">
                <a:latin typeface="Museo 300" pitchFamily="50" charset="0"/>
              </a:rPr>
              <a:t>Print: </a:t>
            </a:r>
            <a:br>
              <a:rPr lang="en-US" b="1" dirty="0" smtClean="0">
                <a:latin typeface="Museo 300" pitchFamily="50" charset="0"/>
              </a:rPr>
            </a:br>
            <a:r>
              <a:rPr lang="en-US" b="1" dirty="0" smtClean="0">
                <a:latin typeface="Museo 300" pitchFamily="50" charset="0"/>
              </a:rPr>
              <a:t>Assessment Ideas</a:t>
            </a:r>
            <a:endParaRPr lang="en-US" dirty="0"/>
          </a:p>
        </p:txBody>
      </p:sp>
      <p:sp>
        <p:nvSpPr>
          <p:cNvPr id="3" name="Content Placeholder 2"/>
          <p:cNvSpPr>
            <a:spLocks noGrp="1"/>
          </p:cNvSpPr>
          <p:nvPr>
            <p:ph idx="1"/>
          </p:nvPr>
        </p:nvSpPr>
        <p:spPr>
          <a:xfrm>
            <a:off x="609600" y="1524000"/>
            <a:ext cx="7924800" cy="4648200"/>
          </a:xfrm>
        </p:spPr>
        <p:txBody>
          <a:bodyPr rtlCol="0">
            <a:normAutofit fontScale="92500" lnSpcReduction="20000"/>
          </a:bodyPr>
          <a:lstStyle/>
          <a:p>
            <a:pPr marL="0" indent="0" fontAlgn="auto">
              <a:spcAft>
                <a:spcPts val="0"/>
              </a:spcAft>
              <a:buFont typeface="Arial" pitchFamily="34" charset="0"/>
              <a:buNone/>
              <a:defRPr/>
            </a:pPr>
            <a:r>
              <a:rPr lang="en-US" dirty="0" smtClean="0">
                <a:latin typeface="Museo 300" pitchFamily="50" charset="0"/>
              </a:rPr>
              <a:t>Give </a:t>
            </a:r>
            <a:r>
              <a:rPr lang="en-US" dirty="0">
                <a:latin typeface="Museo 300" pitchFamily="50" charset="0"/>
              </a:rPr>
              <a:t>the student a book and ask the following questions</a:t>
            </a:r>
            <a:r>
              <a:rPr lang="en-US" dirty="0" smtClean="0">
                <a:latin typeface="Museo 300" pitchFamily="50" charset="0"/>
              </a:rPr>
              <a:t>:</a:t>
            </a:r>
          </a:p>
          <a:p>
            <a:pPr marL="0" indent="0" fontAlgn="auto">
              <a:spcAft>
                <a:spcPts val="0"/>
              </a:spcAft>
              <a:buFont typeface="Arial" pitchFamily="34" charset="0"/>
              <a:buNone/>
              <a:defRPr/>
            </a:pPr>
            <a:endParaRPr lang="en-US" sz="3000" dirty="0">
              <a:latin typeface="Museo 300" pitchFamily="50" charset="0"/>
            </a:endParaRPr>
          </a:p>
          <a:p>
            <a:pPr fontAlgn="auto">
              <a:spcAft>
                <a:spcPts val="0"/>
              </a:spcAft>
              <a:buFont typeface="Wingdings" pitchFamily="2" charset="2"/>
              <a:buChar char="q"/>
              <a:defRPr/>
            </a:pPr>
            <a:r>
              <a:rPr lang="en-US" dirty="0">
                <a:latin typeface="Museo 300" pitchFamily="50" charset="0"/>
              </a:rPr>
              <a:t>Can you show me: </a:t>
            </a:r>
          </a:p>
          <a:p>
            <a:pPr lvl="1" fontAlgn="auto">
              <a:spcAft>
                <a:spcPts val="0"/>
              </a:spcAft>
              <a:buFont typeface="Arial" pitchFamily="34" charset="0"/>
              <a:buChar char="•"/>
              <a:defRPr/>
            </a:pPr>
            <a:r>
              <a:rPr lang="en-US" sz="3200" dirty="0">
                <a:latin typeface="Museo 300" pitchFamily="50" charset="0"/>
              </a:rPr>
              <a:t>a letter?</a:t>
            </a:r>
          </a:p>
          <a:p>
            <a:pPr lvl="1" fontAlgn="auto">
              <a:spcAft>
                <a:spcPts val="0"/>
              </a:spcAft>
              <a:buFont typeface="Arial" pitchFamily="34" charset="0"/>
              <a:buChar char="•"/>
              <a:defRPr/>
            </a:pPr>
            <a:r>
              <a:rPr lang="en-US" sz="3200" dirty="0">
                <a:latin typeface="Museo 300" pitchFamily="50" charset="0"/>
              </a:rPr>
              <a:t>a word?</a:t>
            </a:r>
          </a:p>
          <a:p>
            <a:pPr lvl="1" fontAlgn="auto">
              <a:spcAft>
                <a:spcPts val="0"/>
              </a:spcAft>
              <a:buFont typeface="Arial" pitchFamily="34" charset="0"/>
              <a:buChar char="•"/>
              <a:defRPr/>
            </a:pPr>
            <a:r>
              <a:rPr lang="en-US" sz="3200" dirty="0">
                <a:latin typeface="Museo 300" pitchFamily="50" charset="0"/>
              </a:rPr>
              <a:t>a sentence?</a:t>
            </a:r>
          </a:p>
          <a:p>
            <a:pPr lvl="1" fontAlgn="auto">
              <a:spcAft>
                <a:spcPts val="0"/>
              </a:spcAft>
              <a:buFont typeface="Arial" pitchFamily="34" charset="0"/>
              <a:buChar char="•"/>
              <a:defRPr/>
            </a:pPr>
            <a:r>
              <a:rPr lang="en-US" sz="3200" dirty="0">
                <a:latin typeface="Museo 300" pitchFamily="50" charset="0"/>
              </a:rPr>
              <a:t>the end of a sentence (punctuation mark)?</a:t>
            </a:r>
          </a:p>
          <a:p>
            <a:pPr lvl="1" fontAlgn="auto">
              <a:spcAft>
                <a:spcPts val="0"/>
              </a:spcAft>
              <a:buFont typeface="Arial" pitchFamily="34" charset="0"/>
              <a:buChar char="•"/>
              <a:defRPr/>
            </a:pPr>
            <a:r>
              <a:rPr lang="en-US" sz="3200" dirty="0">
                <a:latin typeface="Museo 300" pitchFamily="50" charset="0"/>
              </a:rPr>
              <a:t>the front of the book?</a:t>
            </a:r>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rtlCol="0">
            <a:normAutofit fontScale="90000"/>
          </a:bodyPr>
          <a:lstStyle/>
          <a:p>
            <a:pPr fontAlgn="auto">
              <a:spcAft>
                <a:spcPts val="0"/>
              </a:spcAft>
              <a:defRPr/>
            </a:pPr>
            <a:r>
              <a:rPr lang="en-US" b="1" dirty="0">
                <a:latin typeface="Museo 300" pitchFamily="50" charset="0"/>
              </a:rPr>
              <a:t>Concepts of Print: </a:t>
            </a:r>
            <a:r>
              <a:rPr lang="en-US" b="1" dirty="0" smtClean="0">
                <a:latin typeface="Museo 300" pitchFamily="50" charset="0"/>
              </a:rPr>
              <a:t/>
            </a:r>
            <a:br>
              <a:rPr lang="en-US" b="1" dirty="0" smtClean="0">
                <a:latin typeface="Museo 300" pitchFamily="50" charset="0"/>
              </a:rPr>
            </a:br>
            <a:r>
              <a:rPr lang="en-US" b="1" dirty="0" smtClean="0">
                <a:latin typeface="Museo 300" pitchFamily="50" charset="0"/>
              </a:rPr>
              <a:t>Assessment </a:t>
            </a:r>
            <a:r>
              <a:rPr lang="en-US" b="1" dirty="0">
                <a:latin typeface="Museo 300" pitchFamily="50" charset="0"/>
              </a:rPr>
              <a:t>Ideas</a:t>
            </a:r>
            <a:endParaRPr lang="en-US" dirty="0"/>
          </a:p>
        </p:txBody>
      </p:sp>
      <p:sp>
        <p:nvSpPr>
          <p:cNvPr id="3" name="Content Placeholder 2"/>
          <p:cNvSpPr>
            <a:spLocks noGrp="1"/>
          </p:cNvSpPr>
          <p:nvPr>
            <p:ph idx="1"/>
          </p:nvPr>
        </p:nvSpPr>
        <p:spPr>
          <a:xfrm>
            <a:off x="152400" y="1676400"/>
            <a:ext cx="8229600" cy="4906963"/>
          </a:xfrm>
        </p:spPr>
        <p:txBody>
          <a:bodyPr rtlCol="0">
            <a:normAutofit/>
          </a:bodyPr>
          <a:lstStyle/>
          <a:p>
            <a:pPr marL="457200" lvl="1" indent="0" fontAlgn="auto">
              <a:spcAft>
                <a:spcPts val="0"/>
              </a:spcAft>
              <a:buFont typeface="Arial" pitchFamily="34" charset="0"/>
              <a:buNone/>
              <a:defRPr/>
            </a:pPr>
            <a:endParaRPr lang="en-US" dirty="0" smtClean="0">
              <a:latin typeface="Museo 300" pitchFamily="50" charset="0"/>
            </a:endParaRPr>
          </a:p>
          <a:p>
            <a:pPr lvl="1" fontAlgn="auto">
              <a:spcAft>
                <a:spcPts val="0"/>
              </a:spcAft>
              <a:buFont typeface="Wingdings" pitchFamily="2" charset="2"/>
              <a:buChar char="q"/>
              <a:defRPr/>
            </a:pPr>
            <a:r>
              <a:rPr lang="en-US" sz="3000" dirty="0" smtClean="0">
                <a:latin typeface="Museo 300" pitchFamily="50" charset="0"/>
              </a:rPr>
              <a:t>Can you show me</a:t>
            </a:r>
          </a:p>
          <a:p>
            <a:pPr lvl="2" fontAlgn="auto">
              <a:spcAft>
                <a:spcPts val="0"/>
              </a:spcAft>
              <a:buFont typeface="Arial" pitchFamily="34" charset="0"/>
              <a:buChar char="•"/>
              <a:defRPr/>
            </a:pPr>
            <a:r>
              <a:rPr lang="en-US" sz="3000" dirty="0" smtClean="0">
                <a:latin typeface="Museo 300" pitchFamily="50" charset="0"/>
              </a:rPr>
              <a:t>the </a:t>
            </a:r>
            <a:r>
              <a:rPr lang="en-US" sz="3000" dirty="0">
                <a:latin typeface="Museo 300" pitchFamily="50" charset="0"/>
              </a:rPr>
              <a:t>back of the book?</a:t>
            </a:r>
          </a:p>
          <a:p>
            <a:pPr lvl="2" fontAlgn="auto">
              <a:spcAft>
                <a:spcPts val="0"/>
              </a:spcAft>
              <a:buFont typeface="Arial" pitchFamily="34" charset="0"/>
              <a:buChar char="•"/>
              <a:defRPr/>
            </a:pPr>
            <a:r>
              <a:rPr lang="en-US" sz="3000" dirty="0">
                <a:latin typeface="Museo 300" pitchFamily="50" charset="0"/>
              </a:rPr>
              <a:t>where I should start reading the story?</a:t>
            </a:r>
          </a:p>
          <a:p>
            <a:pPr lvl="2" fontAlgn="auto">
              <a:spcAft>
                <a:spcPts val="0"/>
              </a:spcAft>
              <a:buFont typeface="Arial" pitchFamily="34" charset="0"/>
              <a:buChar char="•"/>
              <a:defRPr/>
            </a:pPr>
            <a:r>
              <a:rPr lang="en-US" sz="3000" dirty="0">
                <a:latin typeface="Museo 300" pitchFamily="50" charset="0"/>
              </a:rPr>
              <a:t>a space?</a:t>
            </a:r>
          </a:p>
          <a:p>
            <a:pPr lvl="2" fontAlgn="auto">
              <a:spcAft>
                <a:spcPts val="0"/>
              </a:spcAft>
              <a:buFont typeface="Arial" pitchFamily="34" charset="0"/>
              <a:buChar char="•"/>
              <a:defRPr/>
            </a:pPr>
            <a:r>
              <a:rPr lang="en-US" sz="3000" dirty="0">
                <a:latin typeface="Museo 300" pitchFamily="50" charset="0"/>
              </a:rPr>
              <a:t>how I should hold the book?</a:t>
            </a:r>
          </a:p>
          <a:p>
            <a:pPr lvl="2" fontAlgn="auto">
              <a:spcAft>
                <a:spcPts val="0"/>
              </a:spcAft>
              <a:buFont typeface="Arial" pitchFamily="34" charset="0"/>
              <a:buChar char="•"/>
              <a:defRPr/>
            </a:pPr>
            <a:r>
              <a:rPr lang="en-US" sz="3000" dirty="0">
                <a:latin typeface="Museo 300" pitchFamily="50" charset="0"/>
              </a:rPr>
              <a:t>the title of the book?</a:t>
            </a:r>
          </a:p>
          <a:p>
            <a:pPr lvl="2" fontAlgn="auto">
              <a:spcAft>
                <a:spcPts val="0"/>
              </a:spcAft>
              <a:buFont typeface="Arial" pitchFamily="34" charset="0"/>
              <a:buChar char="•"/>
              <a:defRPr/>
            </a:pPr>
            <a:r>
              <a:rPr lang="en-US" sz="3000" dirty="0">
                <a:latin typeface="Museo 300" pitchFamily="50" charset="0"/>
              </a:rPr>
              <a:t>how many words are in this sentence?</a:t>
            </a:r>
          </a:p>
          <a:p>
            <a:pPr fontAlgn="auto">
              <a:spcAft>
                <a:spcPts val="0"/>
              </a:spcAft>
              <a:buFont typeface="Arial" pitchFamily="34" charset="0"/>
              <a:buChar char="•"/>
              <a:defRPr/>
            </a:pPr>
            <a:endParaRPr lang="en-US" sz="2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p:txBody>
          <a:bodyPr/>
          <a:lstStyle/>
          <a:p>
            <a:r>
              <a:rPr lang="en-US" altLang="en-US" sz="4000" b="1" dirty="0" smtClean="0">
                <a:latin typeface="Museo 300" pitchFamily="50" charset="0"/>
              </a:rPr>
              <a:t>Sight Words</a:t>
            </a:r>
          </a:p>
        </p:txBody>
      </p:sp>
      <p:sp>
        <p:nvSpPr>
          <p:cNvPr id="38915" name="Content Placeholder 1"/>
          <p:cNvSpPr>
            <a:spLocks noGrp="1"/>
          </p:cNvSpPr>
          <p:nvPr>
            <p:ph idx="1"/>
          </p:nvPr>
        </p:nvSpPr>
        <p:spPr>
          <a:xfrm>
            <a:off x="457200" y="1752600"/>
            <a:ext cx="8229600" cy="5376863"/>
          </a:xfrm>
        </p:spPr>
        <p:txBody>
          <a:bodyPr/>
          <a:lstStyle/>
          <a:p>
            <a:r>
              <a:rPr lang="en-US" altLang="en-US" sz="3000" dirty="0" err="1" smtClean="0">
                <a:latin typeface="Museo 300" pitchFamily="50" charset="0"/>
              </a:rPr>
              <a:t>Dolch</a:t>
            </a:r>
            <a:r>
              <a:rPr lang="en-US" altLang="en-US" sz="3000" dirty="0" smtClean="0">
                <a:latin typeface="Museo 300" pitchFamily="50" charset="0"/>
              </a:rPr>
              <a:t> list, phrases and puzzles</a:t>
            </a:r>
          </a:p>
          <a:p>
            <a:r>
              <a:rPr lang="en-US" altLang="en-US" sz="3000" dirty="0" smtClean="0">
                <a:latin typeface="Museo 300" pitchFamily="50" charset="0"/>
              </a:rPr>
              <a:t>Fry’s list</a:t>
            </a:r>
          </a:p>
          <a:p>
            <a:r>
              <a:rPr lang="en-US" altLang="en-US" sz="3000" dirty="0" smtClean="0">
                <a:latin typeface="Museo 300" pitchFamily="50" charset="0"/>
              </a:rPr>
              <a:t>word lists</a:t>
            </a:r>
          </a:p>
          <a:p>
            <a:r>
              <a:rPr lang="en-US" altLang="en-US" sz="3000" dirty="0" smtClean="0">
                <a:latin typeface="Museo 300" pitchFamily="50" charset="0"/>
              </a:rPr>
              <a:t>How do you teach sight words?</a:t>
            </a:r>
          </a:p>
          <a:p>
            <a:r>
              <a:rPr lang="en-US" altLang="en-US" sz="3000" dirty="0" smtClean="0">
                <a:latin typeface="Museo 300" pitchFamily="50" charset="0"/>
              </a:rPr>
              <a:t>Which “lists” do you use?</a:t>
            </a:r>
          </a:p>
          <a:p>
            <a:r>
              <a:rPr lang="en-US" altLang="en-US" sz="3000" dirty="0" smtClean="0">
                <a:latin typeface="Museo 300" pitchFamily="50" charset="0"/>
              </a:rPr>
              <a:t>How often do your students </a:t>
            </a:r>
            <a:r>
              <a:rPr lang="en-US" altLang="en-US" sz="3000" dirty="0" err="1" smtClean="0">
                <a:latin typeface="Museo 300" pitchFamily="50" charset="0"/>
              </a:rPr>
              <a:t>practise</a:t>
            </a:r>
            <a:r>
              <a:rPr lang="en-US" altLang="en-US" sz="3000" dirty="0" smtClean="0">
                <a:latin typeface="Museo 300" pitchFamily="50" charset="0"/>
              </a:rPr>
              <a:t> reading sight words?</a:t>
            </a: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950" y="0"/>
            <a:ext cx="23050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latin typeface="Museo 300" pitchFamily="50" charset="0"/>
              </a:rPr>
              <a:t>Sight Word Activities</a:t>
            </a:r>
            <a:endParaRPr lang="en-CA" b="1" dirty="0">
              <a:latin typeface="Museo 300" pitchFamily="50" charset="0"/>
            </a:endParaRPr>
          </a:p>
        </p:txBody>
      </p:sp>
      <p:sp>
        <p:nvSpPr>
          <p:cNvPr id="3" name="Content Placeholder 2"/>
          <p:cNvSpPr>
            <a:spLocks noGrp="1"/>
          </p:cNvSpPr>
          <p:nvPr>
            <p:ph idx="1"/>
          </p:nvPr>
        </p:nvSpPr>
        <p:spPr/>
        <p:txBody>
          <a:bodyPr/>
          <a:lstStyle/>
          <a:p>
            <a:r>
              <a:rPr lang="en-CA" dirty="0" smtClean="0">
                <a:latin typeface="Museo 300" pitchFamily="50" charset="0"/>
              </a:rPr>
              <a:t>Twister</a:t>
            </a:r>
          </a:p>
          <a:p>
            <a:r>
              <a:rPr lang="en-CA" dirty="0" smtClean="0">
                <a:latin typeface="Museo 300" pitchFamily="50" charset="0"/>
              </a:rPr>
              <a:t>Roll and read</a:t>
            </a:r>
          </a:p>
          <a:p>
            <a:r>
              <a:rPr lang="en-CA" dirty="0" smtClean="0">
                <a:latin typeface="Museo 300" pitchFamily="50" charset="0"/>
              </a:rPr>
              <a:t>Bingo</a:t>
            </a:r>
          </a:p>
          <a:p>
            <a:r>
              <a:rPr lang="en-CA" dirty="0" smtClean="0">
                <a:latin typeface="Museo 300" pitchFamily="50" charset="0"/>
              </a:rPr>
              <a:t>Snap Words</a:t>
            </a:r>
          </a:p>
          <a:p>
            <a:r>
              <a:rPr lang="en-CA" dirty="0" smtClean="0">
                <a:latin typeface="Museo 300" pitchFamily="50" charset="0"/>
              </a:rPr>
              <a:t>Memory</a:t>
            </a:r>
          </a:p>
          <a:p>
            <a:r>
              <a:rPr lang="en-CA" dirty="0" smtClean="0">
                <a:latin typeface="Museo 300" pitchFamily="50" charset="0"/>
              </a:rPr>
              <a:t>Around the World</a:t>
            </a:r>
          </a:p>
          <a:p>
            <a:r>
              <a:rPr lang="en-CA" dirty="0" smtClean="0">
                <a:latin typeface="Museo 300" pitchFamily="50" charset="0"/>
              </a:rPr>
              <a:t>Slap Shot</a:t>
            </a:r>
            <a:endParaRPr lang="en-CA" dirty="0">
              <a:latin typeface="Museo 300" pitchFamily="50"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8800" y="1600200"/>
            <a:ext cx="4368800" cy="3276600"/>
          </a:xfrm>
          <a:prstGeom prst="rect">
            <a:avLst/>
          </a:prstGeom>
        </p:spPr>
      </p:pic>
    </p:spTree>
    <p:extLst>
      <p:ext uri="{BB962C8B-B14F-4D97-AF65-F5344CB8AC3E}">
        <p14:creationId xmlns:p14="http://schemas.microsoft.com/office/powerpoint/2010/main" val="27384794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z="4000" b="1" dirty="0" smtClean="0">
                <a:latin typeface="Museo 300" pitchFamily="50" charset="0"/>
              </a:rPr>
              <a:t>Automaticity of Skills</a:t>
            </a:r>
          </a:p>
        </p:txBody>
      </p:sp>
      <p:sp>
        <p:nvSpPr>
          <p:cNvPr id="3" name="Content Placeholder 2"/>
          <p:cNvSpPr>
            <a:spLocks noGrp="1"/>
          </p:cNvSpPr>
          <p:nvPr>
            <p:ph idx="1"/>
          </p:nvPr>
        </p:nvSpPr>
        <p:spPr>
          <a:xfrm>
            <a:off x="762000" y="1600200"/>
            <a:ext cx="8229600" cy="4525963"/>
          </a:xfrm>
        </p:spPr>
        <p:txBody>
          <a:bodyPr rtlCol="0">
            <a:normAutofit/>
          </a:bodyPr>
          <a:lstStyle/>
          <a:p>
            <a:pPr marL="0" indent="0" fontAlgn="auto">
              <a:spcAft>
                <a:spcPts val="0"/>
              </a:spcAft>
              <a:buFont typeface="Arial" pitchFamily="34" charset="0"/>
              <a:buNone/>
              <a:defRPr/>
            </a:pPr>
            <a:r>
              <a:rPr lang="en-US" sz="2800" dirty="0" smtClean="0">
                <a:latin typeface="Museo 300" pitchFamily="50" charset="0"/>
              </a:rPr>
              <a:t>Rapid recall of :</a:t>
            </a:r>
          </a:p>
          <a:p>
            <a:pPr fontAlgn="auto">
              <a:spcAft>
                <a:spcPts val="0"/>
              </a:spcAft>
              <a:buFont typeface="Arial" pitchFamily="34" charset="0"/>
              <a:buChar char="•"/>
              <a:defRPr/>
            </a:pPr>
            <a:r>
              <a:rPr lang="en-US" sz="2800" dirty="0" smtClean="0">
                <a:latin typeface="Museo 300" pitchFamily="50" charset="0"/>
              </a:rPr>
              <a:t>letter names</a:t>
            </a:r>
          </a:p>
          <a:p>
            <a:pPr fontAlgn="auto">
              <a:spcAft>
                <a:spcPts val="0"/>
              </a:spcAft>
              <a:buFont typeface="Arial" pitchFamily="34" charset="0"/>
              <a:buChar char="•"/>
              <a:defRPr/>
            </a:pPr>
            <a:r>
              <a:rPr lang="en-US" sz="2800" dirty="0" smtClean="0">
                <a:latin typeface="Museo 300" pitchFamily="50" charset="0"/>
              </a:rPr>
              <a:t>letter sounds</a:t>
            </a:r>
          </a:p>
          <a:p>
            <a:pPr fontAlgn="auto">
              <a:spcAft>
                <a:spcPts val="0"/>
              </a:spcAft>
              <a:buFont typeface="Arial" pitchFamily="34" charset="0"/>
              <a:buChar char="•"/>
              <a:defRPr/>
            </a:pPr>
            <a:r>
              <a:rPr lang="en-US" sz="2800" dirty="0" smtClean="0">
                <a:latin typeface="Museo 300" pitchFamily="50" charset="0"/>
              </a:rPr>
              <a:t>sight words</a:t>
            </a:r>
          </a:p>
          <a:p>
            <a:pPr fontAlgn="auto">
              <a:spcAft>
                <a:spcPts val="0"/>
              </a:spcAft>
              <a:buFont typeface="Arial" pitchFamily="34" charset="0"/>
              <a:buChar char="•"/>
              <a:defRPr/>
            </a:pPr>
            <a:r>
              <a:rPr lang="en-US" sz="2800" dirty="0" smtClean="0">
                <a:latin typeface="Museo 300" pitchFamily="50" charset="0"/>
              </a:rPr>
              <a:t>letter combinations</a:t>
            </a:r>
          </a:p>
          <a:p>
            <a:pPr fontAlgn="auto">
              <a:spcAft>
                <a:spcPts val="0"/>
              </a:spcAft>
              <a:buFont typeface="Arial" pitchFamily="34" charset="0"/>
              <a:buChar char="•"/>
              <a:defRPr/>
            </a:pPr>
            <a:endParaRPr lang="en-US" sz="2800" dirty="0">
              <a:latin typeface="Museo 300" pitchFamily="50" charset="0"/>
            </a:endParaRPr>
          </a:p>
          <a:p>
            <a:pPr marL="0" indent="0" fontAlgn="auto">
              <a:spcAft>
                <a:spcPts val="0"/>
              </a:spcAft>
              <a:buNone/>
              <a:defRPr/>
            </a:pPr>
            <a:r>
              <a:rPr lang="en-US" sz="2800" dirty="0" smtClean="0">
                <a:latin typeface="Museo 300" pitchFamily="50" charset="0"/>
              </a:rPr>
              <a:t>How do we promote</a:t>
            </a:r>
          </a:p>
          <a:p>
            <a:pPr marL="0" indent="0" fontAlgn="auto">
              <a:spcAft>
                <a:spcPts val="0"/>
              </a:spcAft>
              <a:buNone/>
              <a:defRPr/>
            </a:pPr>
            <a:r>
              <a:rPr lang="en-US" sz="2800" dirty="0" smtClean="0">
                <a:latin typeface="Museo 300" pitchFamily="50" charset="0"/>
              </a:rPr>
              <a:t>automaticity?</a:t>
            </a:r>
          </a:p>
          <a:p>
            <a:pPr fontAlgn="auto">
              <a:spcAft>
                <a:spcPts val="0"/>
              </a:spcAft>
              <a:buFont typeface="Arial" pitchFamily="34" charset="0"/>
              <a:buChar char="•"/>
              <a:defRPr/>
            </a:pPr>
            <a:endParaRPr lang="en-US" dirty="0" smtClean="0">
              <a:latin typeface="Museo 300" pitchFamily="50" charset="0"/>
            </a:endParaRPr>
          </a:p>
          <a:p>
            <a:pPr marL="0" indent="0" fontAlgn="auto">
              <a:spcAft>
                <a:spcPts val="0"/>
              </a:spcAft>
              <a:buFont typeface="Arial" pitchFamily="34" charset="0"/>
              <a:buNone/>
              <a:defRPr/>
            </a:pPr>
            <a:endParaRPr lang="en-US" dirty="0">
              <a:latin typeface="Museo 300" pitchFamily="50" charset="0"/>
            </a:endParaRPr>
          </a:p>
        </p:txBody>
      </p:sp>
      <p:pic>
        <p:nvPicPr>
          <p:cNvPr id="6" name="Lexia video 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57800" y="1219200"/>
            <a:ext cx="3048000" cy="5410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CA" altLang="en-US" sz="4000" b="1" dirty="0" smtClean="0">
                <a:latin typeface="Museo 300" pitchFamily="50" charset="0"/>
              </a:rPr>
              <a:t>Technology Supports</a:t>
            </a:r>
          </a:p>
        </p:txBody>
      </p:sp>
      <p:sp>
        <p:nvSpPr>
          <p:cNvPr id="43011" name="Text Placeholder 3"/>
          <p:cNvSpPr>
            <a:spLocks noGrp="1"/>
          </p:cNvSpPr>
          <p:nvPr>
            <p:ph sz="half" idx="1"/>
          </p:nvPr>
        </p:nvSpPr>
        <p:spPr>
          <a:xfrm>
            <a:off x="457200" y="1295400"/>
            <a:ext cx="4038600" cy="4525963"/>
          </a:xfrm>
        </p:spPr>
        <p:txBody>
          <a:bodyPr/>
          <a:lstStyle/>
          <a:p>
            <a:r>
              <a:rPr lang="en-CA" altLang="en-US" sz="2800" dirty="0" smtClean="0">
                <a:latin typeface="Museo 300" pitchFamily="50" charset="0"/>
              </a:rPr>
              <a:t>iPad/iPod</a:t>
            </a:r>
          </a:p>
          <a:p>
            <a:pPr lvl="1"/>
            <a:r>
              <a:rPr lang="en-CA" altLang="en-US" sz="2000" dirty="0" smtClean="0">
                <a:latin typeface="Museo 300" pitchFamily="50" charset="0"/>
              </a:rPr>
              <a:t>Jolly Phonics</a:t>
            </a:r>
          </a:p>
          <a:p>
            <a:pPr lvl="1"/>
            <a:r>
              <a:rPr lang="en-CA" altLang="en-US" sz="2000" dirty="0" smtClean="0">
                <a:latin typeface="Museo 300" pitchFamily="50" charset="0"/>
              </a:rPr>
              <a:t>Hooked on Phonics (classroom edition)</a:t>
            </a:r>
          </a:p>
          <a:p>
            <a:pPr lvl="1"/>
            <a:r>
              <a:rPr lang="en-CA" altLang="en-US" sz="2000" dirty="0" smtClean="0">
                <a:latin typeface="Museo 300" pitchFamily="50" charset="0"/>
              </a:rPr>
              <a:t>Hairy Letters</a:t>
            </a:r>
          </a:p>
          <a:p>
            <a:pPr lvl="1"/>
            <a:r>
              <a:rPr lang="en-CA" altLang="en-US" sz="2000" dirty="0" err="1" smtClean="0">
                <a:latin typeface="Museo 300" pitchFamily="50" charset="0"/>
              </a:rPr>
              <a:t>Starfall</a:t>
            </a:r>
            <a:endParaRPr lang="en-CA" altLang="en-US" sz="2000" dirty="0" smtClean="0">
              <a:latin typeface="Museo 300" pitchFamily="50" charset="0"/>
            </a:endParaRPr>
          </a:p>
          <a:p>
            <a:pPr lvl="1"/>
            <a:r>
              <a:rPr lang="en-CA" altLang="en-US" sz="2000" dirty="0" smtClean="0">
                <a:latin typeface="Museo 300" pitchFamily="50" charset="0"/>
              </a:rPr>
              <a:t>Reading Intro by Oz Phonics</a:t>
            </a:r>
          </a:p>
          <a:p>
            <a:r>
              <a:rPr lang="en-CA" altLang="en-US" sz="2800" dirty="0">
                <a:latin typeface="Museo 300" pitchFamily="50" charset="0"/>
              </a:rPr>
              <a:t>Computer Based</a:t>
            </a:r>
          </a:p>
          <a:p>
            <a:pPr lvl="1"/>
            <a:r>
              <a:rPr lang="en-CA" altLang="en-US" sz="2000" dirty="0">
                <a:latin typeface="Museo 300" pitchFamily="50" charset="0"/>
              </a:rPr>
              <a:t>Classroom Suite 4</a:t>
            </a:r>
          </a:p>
          <a:p>
            <a:pPr lvl="1"/>
            <a:r>
              <a:rPr lang="en-CA" altLang="en-US" sz="2000" dirty="0">
                <a:latin typeface="Museo 300" pitchFamily="50" charset="0"/>
              </a:rPr>
              <a:t>Lexia</a:t>
            </a:r>
          </a:p>
          <a:p>
            <a:pPr lvl="1"/>
            <a:r>
              <a:rPr lang="en-CA" altLang="en-US" sz="2000" dirty="0" err="1" smtClean="0">
                <a:latin typeface="Museo 300" pitchFamily="50" charset="0"/>
              </a:rPr>
              <a:t>Starfall</a:t>
            </a:r>
            <a:endParaRPr lang="en-CA" altLang="en-US" sz="2000" dirty="0" smtClean="0">
              <a:latin typeface="Museo 300" pitchFamily="50" charset="0"/>
            </a:endParaRPr>
          </a:p>
          <a:p>
            <a:pPr lvl="1"/>
            <a:r>
              <a:rPr lang="en-CA" altLang="en-US" sz="2000" dirty="0" smtClean="0">
                <a:latin typeface="Museo 300" pitchFamily="50" charset="0"/>
              </a:rPr>
              <a:t>Samson’s Classroom (sight words/spelling)</a:t>
            </a:r>
            <a:endParaRPr lang="en-CA" altLang="en-US" sz="2000" dirty="0">
              <a:latin typeface="Museo 300" pitchFamily="50" charset="0"/>
            </a:endParaRPr>
          </a:p>
          <a:p>
            <a:pPr lvl="1"/>
            <a:endParaRPr lang="en-CA" altLang="en-US" dirty="0" smtClean="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348706"/>
            <a:ext cx="4038600" cy="302895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CA" altLang="en-US" b="1" smtClean="0">
                <a:latin typeface="Museo 300" pitchFamily="50" charset="0"/>
              </a:rPr>
              <a:t>Big Ideas</a:t>
            </a:r>
          </a:p>
        </p:txBody>
      </p:sp>
      <p:sp>
        <p:nvSpPr>
          <p:cNvPr id="3" name="Content Placeholder 2"/>
          <p:cNvSpPr>
            <a:spLocks noGrp="1"/>
          </p:cNvSpPr>
          <p:nvPr>
            <p:ph idx="1"/>
          </p:nvPr>
        </p:nvSpPr>
        <p:spPr>
          <a:xfrm>
            <a:off x="457200" y="1600200"/>
            <a:ext cx="8229600" cy="5029200"/>
          </a:xfrm>
        </p:spPr>
        <p:txBody>
          <a:bodyPr rtlCol="0">
            <a:normAutofit/>
          </a:bodyPr>
          <a:lstStyle/>
          <a:p>
            <a:pPr fontAlgn="auto">
              <a:spcAft>
                <a:spcPts val="0"/>
              </a:spcAft>
              <a:buFont typeface="Arial" pitchFamily="34" charset="0"/>
              <a:buChar char="•"/>
              <a:defRPr/>
            </a:pPr>
            <a:r>
              <a:rPr lang="en-CA" sz="3000" dirty="0" smtClean="0">
                <a:latin typeface="Museo 300" pitchFamily="50" charset="0"/>
              </a:rPr>
              <a:t>By expanding one’s knowledge of the reading process in all its complexity, teachers can increase their impact on children who struggle to read. </a:t>
            </a:r>
          </a:p>
          <a:p>
            <a:pPr marL="0" indent="0" fontAlgn="auto">
              <a:spcAft>
                <a:spcPts val="0"/>
              </a:spcAft>
              <a:buFont typeface="Arial" pitchFamily="34" charset="0"/>
              <a:buNone/>
              <a:defRPr/>
            </a:pPr>
            <a:endParaRPr lang="en-CA" sz="3000" dirty="0" smtClean="0">
              <a:latin typeface="Museo 300" pitchFamily="50" charset="0"/>
            </a:endParaRPr>
          </a:p>
          <a:p>
            <a:pPr fontAlgn="auto">
              <a:spcAft>
                <a:spcPts val="0"/>
              </a:spcAft>
              <a:buFont typeface="Arial" pitchFamily="34" charset="0"/>
              <a:buChar char="•"/>
              <a:defRPr/>
            </a:pPr>
            <a:r>
              <a:rPr lang="en-CA" sz="3000" dirty="0" smtClean="0">
                <a:latin typeface="Museo 300" pitchFamily="50" charset="0"/>
              </a:rPr>
              <a:t>We can deepen our learning through reflecting on our practice and talking with colleagues.                                        </a:t>
            </a:r>
          </a:p>
          <a:p>
            <a:pPr marL="0" indent="0" fontAlgn="auto">
              <a:spcAft>
                <a:spcPts val="0"/>
              </a:spcAft>
              <a:buFont typeface="Arial" pitchFamily="34" charset="0"/>
              <a:buNone/>
              <a:defRPr/>
            </a:pPr>
            <a:endParaRPr lang="en-CA" sz="3000" dirty="0">
              <a:latin typeface="Museo 300" pitchFamily="50" charset="0"/>
            </a:endParaRPr>
          </a:p>
          <a:p>
            <a:pPr fontAlgn="auto">
              <a:spcAft>
                <a:spcPts val="0"/>
              </a:spcAft>
              <a:buFont typeface="Arial" pitchFamily="34" charset="0"/>
              <a:buChar char="•"/>
              <a:defRPr/>
            </a:pPr>
            <a:endParaRPr lang="en-CA" sz="3000" dirty="0" smtClean="0">
              <a:latin typeface="Museo 300" pitchFamily="50" charset="0"/>
            </a:endParaRPr>
          </a:p>
          <a:p>
            <a:pPr fontAlgn="auto">
              <a:spcAft>
                <a:spcPts val="0"/>
              </a:spcAft>
              <a:buFont typeface="Arial" pitchFamily="34" charset="0"/>
              <a:buChar char="•"/>
              <a:defRPr/>
            </a:pPr>
            <a:endParaRPr lang="en-CA" dirty="0" smtClean="0">
              <a:latin typeface="Museo 300" pitchFamily="50" charset="0"/>
            </a:endParaRPr>
          </a:p>
          <a:p>
            <a:pPr fontAlgn="auto">
              <a:spcAft>
                <a:spcPts val="0"/>
              </a:spcAft>
              <a:buFont typeface="Arial" pitchFamily="34" charset="0"/>
              <a:buChar char="•"/>
              <a:defRPr/>
            </a:pPr>
            <a:endParaRPr lang="en-CA" dirty="0" smtClean="0">
              <a:latin typeface="Museo 300" pitchFamily="50" charset="0"/>
            </a:endParaRPr>
          </a:p>
          <a:p>
            <a:pPr fontAlgn="auto">
              <a:spcAft>
                <a:spcPts val="0"/>
              </a:spcAft>
              <a:buFont typeface="Arial" pitchFamily="34" charset="0"/>
              <a:buChar char="•"/>
              <a:defRPr/>
            </a:pPr>
            <a:endParaRPr lang="en-CA" dirty="0">
              <a:latin typeface="Museo 300" pitchFamily="50"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CA" altLang="en-US" sz="4000" b="1" dirty="0" smtClean="0">
                <a:latin typeface="Museo 300" pitchFamily="50" charset="0"/>
              </a:rPr>
              <a:t>Session Reflection</a:t>
            </a:r>
          </a:p>
        </p:txBody>
      </p:sp>
      <p:sp>
        <p:nvSpPr>
          <p:cNvPr id="44035" name="Content Placeholder 2"/>
          <p:cNvSpPr>
            <a:spLocks noGrp="1"/>
          </p:cNvSpPr>
          <p:nvPr>
            <p:ph idx="1"/>
          </p:nvPr>
        </p:nvSpPr>
        <p:spPr/>
        <p:txBody>
          <a:bodyPr/>
          <a:lstStyle/>
          <a:p>
            <a:r>
              <a:rPr lang="en-CA" altLang="en-US" dirty="0" smtClean="0">
                <a:latin typeface="Museo 300" pitchFamily="50" charset="0"/>
              </a:rPr>
              <a:t>How has my understanding of the foundational skills of early reading changed?</a:t>
            </a:r>
          </a:p>
          <a:p>
            <a:endParaRPr lang="en-CA" altLang="en-US" dirty="0" smtClean="0">
              <a:latin typeface="Museo 300" pitchFamily="50" charset="0"/>
            </a:endParaRPr>
          </a:p>
          <a:p>
            <a:r>
              <a:rPr lang="en-CA" altLang="en-US" dirty="0" smtClean="0">
                <a:latin typeface="Museo 300" pitchFamily="50" charset="0"/>
              </a:rPr>
              <a:t>What reading foundation would I like to investigate further or strengthen in my classroom?</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CA" altLang="en-US" sz="4000" b="1" dirty="0" smtClean="0">
                <a:latin typeface="Museo 300" pitchFamily="50" charset="0"/>
              </a:rPr>
              <a:t>Big Ideas… revisit</a:t>
            </a:r>
            <a:endParaRPr lang="en-CA" altLang="en-US" sz="4000" dirty="0" smtClean="0"/>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CA" dirty="0">
                <a:latin typeface="Museo 300" pitchFamily="50" charset="0"/>
              </a:rPr>
              <a:t>By expanding one’s knowledge of the reading process in all its complexity, teachers can increase their impact on children who struggle to read. </a:t>
            </a:r>
          </a:p>
          <a:p>
            <a:pPr marL="0" indent="0" fontAlgn="auto">
              <a:spcAft>
                <a:spcPts val="0"/>
              </a:spcAft>
              <a:buFont typeface="Arial" pitchFamily="34" charset="0"/>
              <a:buNone/>
              <a:defRPr/>
            </a:pPr>
            <a:endParaRPr lang="en-CA" dirty="0">
              <a:latin typeface="Museo 300" pitchFamily="50" charset="0"/>
            </a:endParaRPr>
          </a:p>
          <a:p>
            <a:pPr fontAlgn="auto">
              <a:spcAft>
                <a:spcPts val="0"/>
              </a:spcAft>
              <a:buFont typeface="Arial" pitchFamily="34" charset="0"/>
              <a:buChar char="•"/>
              <a:defRPr/>
            </a:pPr>
            <a:r>
              <a:rPr lang="en-CA" dirty="0">
                <a:latin typeface="Museo 300" pitchFamily="50" charset="0"/>
              </a:rPr>
              <a:t>We can deepen our learning through reflecting on our practice and talking with colleagues.                                        </a:t>
            </a:r>
          </a:p>
          <a:p>
            <a:pPr fontAlgn="auto">
              <a:spcAft>
                <a:spcPts val="0"/>
              </a:spcAft>
              <a:buFont typeface="Arial" pitchFamily="34" charset="0"/>
              <a:buChar char="•"/>
              <a:defRPr/>
            </a:pPr>
            <a:endParaRPr lang="en-CA"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CA" altLang="en-US" sz="4000" b="1" dirty="0" smtClean="0">
                <a:latin typeface="Museo 300" pitchFamily="50" charset="0"/>
              </a:rPr>
              <a:t>Learning Targets</a:t>
            </a:r>
          </a:p>
        </p:txBody>
      </p:sp>
      <p:sp>
        <p:nvSpPr>
          <p:cNvPr id="46083" name="Content Placeholder 2"/>
          <p:cNvSpPr>
            <a:spLocks noGrp="1"/>
          </p:cNvSpPr>
          <p:nvPr>
            <p:ph idx="1"/>
          </p:nvPr>
        </p:nvSpPr>
        <p:spPr>
          <a:xfrm>
            <a:off x="457200" y="1752600"/>
            <a:ext cx="8305800" cy="5334000"/>
          </a:xfrm>
        </p:spPr>
        <p:txBody>
          <a:bodyPr/>
          <a:lstStyle/>
          <a:p>
            <a:r>
              <a:rPr lang="en-CA" altLang="en-US" sz="3000" smtClean="0">
                <a:latin typeface="Museo 300" pitchFamily="50" charset="0"/>
              </a:rPr>
              <a:t>By the end of this session, I will understand that reading is developmental and  that struggling readers require explicit  teaching of the core components of reading.  </a:t>
            </a:r>
          </a:p>
          <a:p>
            <a:endParaRPr lang="en-CA" altLang="en-US" sz="3000" smtClean="0">
              <a:latin typeface="Museo 300" pitchFamily="50" charset="0"/>
            </a:endParaRPr>
          </a:p>
          <a:p>
            <a:r>
              <a:rPr lang="en-CA" altLang="en-US" sz="3000" smtClean="0">
                <a:latin typeface="Museo 300" pitchFamily="50" charset="0"/>
              </a:rPr>
              <a:t>By the end of this session, I will leave with a question about teaching practice in reading.     </a:t>
            </a:r>
          </a:p>
        </p:txBody>
      </p:sp>
      <p:pic>
        <p:nvPicPr>
          <p:cNvPr id="46084" name="Picture 2" descr="C:\Users\12514\AppData\Local\Microsoft\Windows\Temporary Internet Files\Content.IE5\O6GVC4V9\MC9003825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CA" altLang="en-US" b="1" dirty="0" smtClean="0">
                <a:latin typeface="Museo 300" pitchFamily="50" charset="0"/>
              </a:rPr>
              <a:t>Learning Targets</a:t>
            </a:r>
          </a:p>
        </p:txBody>
      </p:sp>
      <p:sp>
        <p:nvSpPr>
          <p:cNvPr id="8195" name="Content Placeholder 2"/>
          <p:cNvSpPr>
            <a:spLocks noGrp="1"/>
          </p:cNvSpPr>
          <p:nvPr>
            <p:ph idx="1"/>
          </p:nvPr>
        </p:nvSpPr>
        <p:spPr>
          <a:xfrm>
            <a:off x="457200" y="1752600"/>
            <a:ext cx="8305800" cy="5334000"/>
          </a:xfrm>
        </p:spPr>
        <p:txBody>
          <a:bodyPr/>
          <a:lstStyle/>
          <a:p>
            <a:r>
              <a:rPr lang="en-CA" altLang="en-US" sz="3000" smtClean="0">
                <a:latin typeface="Museo 300" pitchFamily="50" charset="0"/>
              </a:rPr>
              <a:t>By the end of this session, I will understand that reading is developmental and  that struggling readers require explicit  teaching of the core components of reading.  </a:t>
            </a:r>
          </a:p>
          <a:p>
            <a:endParaRPr lang="en-CA" altLang="en-US" sz="3000" smtClean="0">
              <a:latin typeface="Museo 300" pitchFamily="50" charset="0"/>
            </a:endParaRPr>
          </a:p>
          <a:p>
            <a:r>
              <a:rPr lang="en-CA" altLang="en-US" sz="3000" smtClean="0">
                <a:latin typeface="Museo 300" pitchFamily="50" charset="0"/>
              </a:rPr>
              <a:t>By the end of this session, I will leave with a question about teaching practice in reading.     </a:t>
            </a:r>
          </a:p>
        </p:txBody>
      </p:sp>
      <p:pic>
        <p:nvPicPr>
          <p:cNvPr id="8196" name="Picture 2" descr="C:\Users\12514\AppData\Local\Microsoft\Windows\Temporary Internet Files\Content.IE5\O6GVC4V9\MC9003825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p:txBody>
          <a:bodyPr/>
          <a:lstStyle/>
          <a:p>
            <a:pPr algn="l"/>
            <a:r>
              <a:rPr lang="en-CA" altLang="en-US" sz="4000" b="1" dirty="0" smtClean="0">
                <a:latin typeface="Museo 300" pitchFamily="50" charset="0"/>
              </a:rPr>
              <a:t>Questions to Consider… </a:t>
            </a:r>
            <a:r>
              <a:rPr lang="en-CA" altLang="en-US" sz="4000" b="1" dirty="0">
                <a:latin typeface="Museo 300" pitchFamily="50" charset="0"/>
              </a:rPr>
              <a:t>	</a:t>
            </a:r>
            <a:r>
              <a:rPr lang="en-CA" altLang="en-US" sz="4000" b="1" dirty="0" smtClean="0">
                <a:latin typeface="Museo 300" pitchFamily="50" charset="0"/>
              </a:rPr>
              <a:t>				Give One, Take One</a:t>
            </a:r>
          </a:p>
        </p:txBody>
      </p:sp>
      <p:sp>
        <p:nvSpPr>
          <p:cNvPr id="5" name="Content Placeholder 4"/>
          <p:cNvSpPr>
            <a:spLocks noGrp="1"/>
          </p:cNvSpPr>
          <p:nvPr>
            <p:ph sz="half" idx="1"/>
          </p:nvPr>
        </p:nvSpPr>
        <p:spPr/>
        <p:txBody>
          <a:bodyPr rtlCol="0">
            <a:normAutofit lnSpcReduction="10000"/>
          </a:bodyPr>
          <a:lstStyle/>
          <a:p>
            <a:pPr marL="0" indent="0" fontAlgn="auto">
              <a:spcAft>
                <a:spcPts val="0"/>
              </a:spcAft>
              <a:buFont typeface="Arial" pitchFamily="34" charset="0"/>
              <a:buNone/>
              <a:defRPr/>
            </a:pPr>
            <a:r>
              <a:rPr lang="en-CA" sz="1400" dirty="0" smtClean="0">
                <a:latin typeface="Museo 300" pitchFamily="50" charset="0"/>
              </a:rPr>
              <a:t>     </a:t>
            </a:r>
          </a:p>
          <a:p>
            <a:pPr marL="0" indent="0" fontAlgn="auto">
              <a:spcAft>
                <a:spcPts val="0"/>
              </a:spcAft>
              <a:buFont typeface="Arial" pitchFamily="34" charset="0"/>
              <a:buNone/>
              <a:defRPr/>
            </a:pPr>
            <a:r>
              <a:rPr lang="en-CA" sz="3000" dirty="0" smtClean="0">
                <a:latin typeface="Museo 300" pitchFamily="50" charset="0"/>
              </a:rPr>
              <a:t>What do you do to support your struggling readers?</a:t>
            </a:r>
          </a:p>
          <a:p>
            <a:pPr marL="0" indent="0" fontAlgn="auto">
              <a:spcAft>
                <a:spcPts val="0"/>
              </a:spcAft>
              <a:buFont typeface="Arial" pitchFamily="34" charset="0"/>
              <a:buNone/>
              <a:defRPr/>
            </a:pPr>
            <a:endParaRPr lang="en-CA" sz="3000" dirty="0" smtClean="0">
              <a:latin typeface="Museo 300" pitchFamily="50" charset="0"/>
            </a:endParaRPr>
          </a:p>
          <a:p>
            <a:pPr marL="0" indent="0" fontAlgn="auto">
              <a:spcAft>
                <a:spcPts val="0"/>
              </a:spcAft>
              <a:buFont typeface="Arial" pitchFamily="34" charset="0"/>
              <a:buNone/>
              <a:defRPr/>
            </a:pPr>
            <a:r>
              <a:rPr lang="en-CA" sz="3000" dirty="0" smtClean="0">
                <a:latin typeface="Museo 300" pitchFamily="50" charset="0"/>
              </a:rPr>
              <a:t>What activity, strategy, or approach do you hear that you might try in your own classroom?                             </a:t>
            </a:r>
            <a:endParaRPr lang="en-CA" sz="3000" dirty="0">
              <a:latin typeface="Museo 300" pitchFamily="50" charset="0"/>
            </a:endParaRPr>
          </a:p>
        </p:txBody>
      </p:sp>
      <p:pic>
        <p:nvPicPr>
          <p:cNvPr id="6146" name="Picture 2" descr="C:\Users\12514\AppData\Local\Microsoft\Windows\Temporary Internet Files\Content.IE5\AGSFW8SZ\MP900427686[1].jpg"/>
          <p:cNvPicPr>
            <a:picLocks noChangeAspect="1" noChangeArrowheads="1"/>
          </p:cNvPicPr>
          <p:nvPr/>
        </p:nvPicPr>
        <p:blipFill>
          <a:blip r:embed="rId3"/>
          <a:srcRect/>
          <a:stretch>
            <a:fillRect/>
          </a:stretch>
        </p:blipFill>
        <p:spPr bwMode="auto">
          <a:xfrm>
            <a:off x="4648200" y="2438400"/>
            <a:ext cx="3930650" cy="2906713"/>
          </a:xfrm>
          <a:prstGeom prst="rect">
            <a:avLst/>
          </a:prstGeom>
          <a:noFill/>
          <a:ln w="28575">
            <a:solidFill>
              <a:schemeClr val="bg2">
                <a:lumMod val="25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title"/>
          </p:nvPr>
        </p:nvSpPr>
        <p:spPr>
          <a:xfrm>
            <a:off x="457200" y="533400"/>
            <a:ext cx="8229600" cy="1143000"/>
          </a:xfrm>
        </p:spPr>
        <p:txBody>
          <a:bodyPr/>
          <a:lstStyle/>
          <a:p>
            <a:r>
              <a:rPr lang="en-US" altLang="en-US" sz="4000" b="1" dirty="0" smtClean="0">
                <a:latin typeface="Museo 300" pitchFamily="50" charset="0"/>
              </a:rPr>
              <a:t>How Reading Works</a:t>
            </a:r>
          </a:p>
        </p:txBody>
      </p:sp>
      <p:sp>
        <p:nvSpPr>
          <p:cNvPr id="10243" name="Content Placeholder 1"/>
          <p:cNvSpPr>
            <a:spLocks noGrp="1"/>
          </p:cNvSpPr>
          <p:nvPr>
            <p:ph idx="1"/>
          </p:nvPr>
        </p:nvSpPr>
        <p:spPr>
          <a:xfrm>
            <a:off x="228600" y="1676400"/>
            <a:ext cx="8686800" cy="4953000"/>
          </a:xfrm>
        </p:spPr>
        <p:txBody>
          <a:bodyPr/>
          <a:lstStyle/>
          <a:p>
            <a:r>
              <a:rPr lang="en-US" altLang="en-US" sz="3000" smtClean="0">
                <a:latin typeface="Museo 300" pitchFamily="50" charset="0"/>
              </a:rPr>
              <a:t>Struggling readers are not doing the kinds of thinking that proficient readers do in their heads (constructing meaning from texts, solving problems when stuck, fixing mistakes–regulated readers)</a:t>
            </a:r>
          </a:p>
          <a:p>
            <a:r>
              <a:rPr lang="en-US" altLang="en-US" sz="3000" smtClean="0">
                <a:latin typeface="Museo 300" pitchFamily="50" charset="0"/>
              </a:rPr>
              <a:t>Takes time, explicit instruction, and practice</a:t>
            </a:r>
          </a:p>
          <a:p>
            <a:r>
              <a:rPr lang="en-US" altLang="en-US" sz="3000" smtClean="0">
                <a:latin typeface="Museo 300" pitchFamily="50" charset="0"/>
              </a:rPr>
              <a:t>Follows a </a:t>
            </a:r>
            <a:r>
              <a:rPr lang="en-US" altLang="en-US" sz="3000" i="1" smtClean="0">
                <a:latin typeface="Museo 300" pitchFamily="50" charset="0"/>
              </a:rPr>
              <a:t>general</a:t>
            </a:r>
            <a:r>
              <a:rPr lang="en-US" altLang="en-US" sz="3000" smtClean="0">
                <a:latin typeface="Museo 300" pitchFamily="50" charset="0"/>
              </a:rPr>
              <a:t> developmental pattern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12514\AppData\Local\Microsoft\Windows\Temporary Internet Files\Content.IE5\O6GVC4V9\readingprocess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457200"/>
            <a:ext cx="8577262"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1066800" y="1295400"/>
            <a:ext cx="6858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CA" altLang="en-US" sz="4800">
                <a:latin typeface="Museo 500" pitchFamily="50" charset="0"/>
              </a:rPr>
              <a:t>Three Questions to Ask</a:t>
            </a:r>
          </a:p>
        </p:txBody>
      </p:sp>
      <p:sp>
        <p:nvSpPr>
          <p:cNvPr id="12291" name="TextBox 2"/>
          <p:cNvSpPr txBox="1">
            <a:spLocks noChangeArrowheads="1"/>
          </p:cNvSpPr>
          <p:nvPr/>
        </p:nvSpPr>
        <p:spPr bwMode="auto">
          <a:xfrm>
            <a:off x="1981200" y="2743200"/>
            <a:ext cx="5334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CA" altLang="en-US" sz="3600"/>
              <a:t>Does this sound right?</a:t>
            </a:r>
          </a:p>
          <a:p>
            <a:endParaRPr lang="en-CA" altLang="en-US" sz="3600"/>
          </a:p>
          <a:p>
            <a:r>
              <a:rPr lang="en-CA" altLang="en-US" sz="3600"/>
              <a:t>Does this look right?</a:t>
            </a:r>
          </a:p>
          <a:p>
            <a:endParaRPr lang="en-CA" altLang="en-US" sz="3600"/>
          </a:p>
          <a:p>
            <a:r>
              <a:rPr lang="en-CA" altLang="en-US" sz="3600"/>
              <a:t>Does this make sense?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A631F97C659741B424A397E6AC997C" ma:contentTypeVersion="0" ma:contentTypeDescription="Create a new document." ma:contentTypeScope="" ma:versionID="60ca9ce6716d0c95c88f7f910bf5df68">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FDAD3D-F8E8-4966-916F-2D2046D6CFEC}">
  <ds:schemaRefs>
    <ds:schemaRef ds:uri="http://schemas.microsoft.com/office/2006/metadata/properties"/>
    <ds:schemaRef ds:uri="http://purl.org/dc/dcmitype/"/>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purl.org/dc/terms/"/>
  </ds:schemaRefs>
</ds:datastoreItem>
</file>

<file path=customXml/itemProps2.xml><?xml version="1.0" encoding="utf-8"?>
<ds:datastoreItem xmlns:ds="http://schemas.openxmlformats.org/officeDocument/2006/customXml" ds:itemID="{538BBFB8-7BC3-4561-B61C-847150A5E8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A94EF86-8390-491B-91B6-79AAA8ABCC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7213</TotalTime>
  <Words>3047</Words>
  <Application>Microsoft Office PowerPoint</Application>
  <PresentationFormat>On-screen Show (4:3)</PresentationFormat>
  <Paragraphs>446</Paragraphs>
  <Slides>42</Slides>
  <Notes>38</Notes>
  <HiddenSlides>0</HiddenSlides>
  <MMClips>1</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Changing Results for Young Readers</vt:lpstr>
      <vt:lpstr>CR4YR</vt:lpstr>
      <vt:lpstr>CR4YR Session #2</vt:lpstr>
      <vt:lpstr>Big Ideas</vt:lpstr>
      <vt:lpstr>Learning Targets</vt:lpstr>
      <vt:lpstr>Questions to Consider…      Give One, Take One</vt:lpstr>
      <vt:lpstr>How Reading Works</vt:lpstr>
      <vt:lpstr>PowerPoint Presentation</vt:lpstr>
      <vt:lpstr>PowerPoint Presentation</vt:lpstr>
      <vt:lpstr>Foundations of Reading</vt:lpstr>
      <vt:lpstr>The Inquiry Process</vt:lpstr>
      <vt:lpstr>PowerPoint Presentation</vt:lpstr>
      <vt:lpstr>PowerPoint Presentation</vt:lpstr>
      <vt:lpstr>Literate Conversations</vt:lpstr>
      <vt:lpstr>In the Classroom…</vt:lpstr>
      <vt:lpstr>Our Turn to Talk  An early primary oral language resource</vt:lpstr>
      <vt:lpstr>Oral Language</vt:lpstr>
      <vt:lpstr>PowerPoint Presentation</vt:lpstr>
      <vt:lpstr>Brain and Body Break</vt:lpstr>
      <vt:lpstr>Phonological Awareness vs. Phonemic Awareness</vt:lpstr>
      <vt:lpstr>Phonological Awareness</vt:lpstr>
      <vt:lpstr>Phonemic Awareness</vt:lpstr>
      <vt:lpstr>PowerPoint Presentation</vt:lpstr>
      <vt:lpstr>Phonological Inventory </vt:lpstr>
      <vt:lpstr>PowerPoint Presentation</vt:lpstr>
      <vt:lpstr>Phonological Awareness Resources</vt:lpstr>
      <vt:lpstr>Phonics vs. Phonological/Phonemic Awareness</vt:lpstr>
      <vt:lpstr>Something to think about …</vt:lpstr>
      <vt:lpstr>Teach Phonograms</vt:lpstr>
      <vt:lpstr>Reflection…</vt:lpstr>
      <vt:lpstr>Resources</vt:lpstr>
      <vt:lpstr>Concepts of Print</vt:lpstr>
      <vt:lpstr>Concepts of Print</vt:lpstr>
      <vt:lpstr>Concepts of Print:  Assessment Ideas</vt:lpstr>
      <vt:lpstr>Concepts of Print:  Assessment Ideas</vt:lpstr>
      <vt:lpstr>Sight Words</vt:lpstr>
      <vt:lpstr>Sight Word Activities</vt:lpstr>
      <vt:lpstr>Automaticity of Skills</vt:lpstr>
      <vt:lpstr>Technology Supports</vt:lpstr>
      <vt:lpstr>Session Reflection</vt:lpstr>
      <vt:lpstr>Big Ideas… revisit</vt:lpstr>
      <vt:lpstr>Learning Targets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Reading</dc:title>
  <dc:creator>Windows User</dc:creator>
  <cp:lastModifiedBy>Windows User</cp:lastModifiedBy>
  <cp:revision>427</cp:revision>
  <dcterms:created xsi:type="dcterms:W3CDTF">2014-01-19T20:43:41Z</dcterms:created>
  <dcterms:modified xsi:type="dcterms:W3CDTF">2015-01-14T16:01:54Z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0x010100CAA631F97C659741B424A397E6AC997C</vt:lpwstr>
  </property>
</Properties>
</file>