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Arimo" panose="020B0604020202020204" pitchFamily="34" charset="0"/>
      <p:regular r:id="rId8"/>
    </p:embeddedFont>
    <p:embeddedFont>
      <p:font typeface="Arimo Bold" panose="020B0704020202020204" pitchFamily="34" charset="0"/>
      <p:regular r:id="rId9"/>
    </p:embeddedFont>
    <p:embeddedFont>
      <p:font typeface="Arimo Bold Italics" panose="020B0704020202090204" pitchFamily="34" charset="0"/>
      <p:regular r:id="rId10"/>
    </p:embeddedFont>
    <p:embeddedFont>
      <p:font typeface="Arimo Italics" panose="020B0604020202090204" pitchFamily="34" charset="0"/>
      <p:regular r:id="rId11"/>
    </p:embeddedFont>
    <p:embeddedFont>
      <p:font typeface="Canva Sans" panose="020B0503030501040103"/>
      <p:regular r:id="rId12"/>
    </p:embeddedFont>
    <p:embeddedFont>
      <p:font typeface="Canva Sans Bold" panose="020B0803030501040103" pitchFamily="34" charset="0"/>
      <p:regular r:id="rId13"/>
    </p:embeddedFont>
    <p:embeddedFont>
      <p:font typeface="Canva Sans Bold Italics" panose="020B0803030501040103" pitchFamily="34" charset="0"/>
      <p:regular r:id="rId14"/>
    </p:embeddedFont>
    <p:embeddedFont>
      <p:font typeface="Canva Sans Italics" panose="020B0503030501040103" pitchFamily="34" charset="0"/>
      <p:regular r:id="rId15"/>
    </p:embeddedFont>
    <p:embeddedFont>
      <p:font typeface="TAN Kindred"/>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sv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2.svg"/><Relationship Id="rId7"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30.png"/><Relationship Id="rId12"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998069" y="-4002931"/>
            <a:ext cx="10280765" cy="18299097"/>
          </a:xfrm>
          <a:prstGeom prst="rect">
            <a:avLst/>
          </a:prstGeom>
        </p:spPr>
      </p:pic>
      <p:grpSp>
        <p:nvGrpSpPr>
          <p:cNvPr id="3" name="Group 3"/>
          <p:cNvGrpSpPr/>
          <p:nvPr/>
        </p:nvGrpSpPr>
        <p:grpSpPr>
          <a:xfrm>
            <a:off x="3306657" y="1724160"/>
            <a:ext cx="11663589" cy="6619339"/>
            <a:chOff x="0" y="0"/>
            <a:chExt cx="4482076" cy="2543675"/>
          </a:xfrm>
        </p:grpSpPr>
        <p:sp>
          <p:nvSpPr>
            <p:cNvPr id="4" name="Freeform 4"/>
            <p:cNvSpPr/>
            <p:nvPr/>
          </p:nvSpPr>
          <p:spPr>
            <a:xfrm>
              <a:off x="0" y="0"/>
              <a:ext cx="4482076" cy="2543675"/>
            </a:xfrm>
            <a:custGeom>
              <a:avLst/>
              <a:gdLst/>
              <a:ahLst/>
              <a:cxnLst/>
              <a:rect l="l" t="t" r="r" b="b"/>
              <a:pathLst>
                <a:path w="4482076" h="2543675">
                  <a:moveTo>
                    <a:pt x="4357616" y="2543675"/>
                  </a:moveTo>
                  <a:lnTo>
                    <a:pt x="124460" y="2543675"/>
                  </a:lnTo>
                  <a:cubicBezTo>
                    <a:pt x="55880" y="2543675"/>
                    <a:pt x="0" y="2487795"/>
                    <a:pt x="0" y="2419215"/>
                  </a:cubicBezTo>
                  <a:lnTo>
                    <a:pt x="0" y="124460"/>
                  </a:lnTo>
                  <a:cubicBezTo>
                    <a:pt x="0" y="55880"/>
                    <a:pt x="55880" y="0"/>
                    <a:pt x="124460" y="0"/>
                  </a:cubicBezTo>
                  <a:lnTo>
                    <a:pt x="4357616" y="0"/>
                  </a:lnTo>
                  <a:cubicBezTo>
                    <a:pt x="4426196" y="0"/>
                    <a:pt x="4482076" y="55880"/>
                    <a:pt x="4482076" y="124460"/>
                  </a:cubicBezTo>
                  <a:lnTo>
                    <a:pt x="4482076" y="2419215"/>
                  </a:lnTo>
                  <a:cubicBezTo>
                    <a:pt x="4482076" y="2487795"/>
                    <a:pt x="4426196" y="2543675"/>
                    <a:pt x="4357616" y="2543675"/>
                  </a:cubicBezTo>
                  <a:close/>
                </a:path>
              </a:pathLst>
            </a:custGeom>
            <a:solidFill>
              <a:srgbClr val="F0E7DB"/>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82217" y="3253736"/>
            <a:ext cx="1712468" cy="2440045"/>
          </a:xfrm>
          <a:prstGeom prst="rect">
            <a:avLst/>
          </a:prstGeom>
        </p:spPr>
      </p:pic>
      <p:sp>
        <p:nvSpPr>
          <p:cNvPr id="6" name="TextBox 6"/>
          <p:cNvSpPr txBox="1"/>
          <p:nvPr/>
        </p:nvSpPr>
        <p:spPr>
          <a:xfrm>
            <a:off x="3654477" y="2238795"/>
            <a:ext cx="10979045" cy="2029882"/>
          </a:xfrm>
          <a:prstGeom prst="rect">
            <a:avLst/>
          </a:prstGeom>
        </p:spPr>
        <p:txBody>
          <a:bodyPr lIns="0" tIns="0" rIns="0" bIns="0" rtlCol="0" anchor="t">
            <a:spAutoFit/>
          </a:bodyPr>
          <a:lstStyle/>
          <a:p>
            <a:pPr algn="ctr">
              <a:lnSpc>
                <a:spcPts val="5750"/>
              </a:lnSpc>
            </a:pPr>
            <a:r>
              <a:rPr lang="en-US" sz="4792">
                <a:solidFill>
                  <a:srgbClr val="FE415E"/>
                </a:solidFill>
                <a:latin typeface="TAN Kindred"/>
              </a:rPr>
              <a:t>GUMMY BEAR DIFFUSION </a:t>
            </a:r>
          </a:p>
        </p:txBody>
      </p:sp>
      <p:sp>
        <p:nvSpPr>
          <p:cNvPr id="7" name="TextBox 7"/>
          <p:cNvSpPr txBox="1"/>
          <p:nvPr/>
        </p:nvSpPr>
        <p:spPr>
          <a:xfrm>
            <a:off x="3499487" y="5945496"/>
            <a:ext cx="11277930" cy="1461725"/>
          </a:xfrm>
          <a:prstGeom prst="rect">
            <a:avLst/>
          </a:prstGeom>
        </p:spPr>
        <p:txBody>
          <a:bodyPr lIns="0" tIns="0" rIns="0" bIns="0" rtlCol="0" anchor="t">
            <a:spAutoFit/>
          </a:bodyPr>
          <a:lstStyle/>
          <a:p>
            <a:pPr algn="ctr">
              <a:lnSpc>
                <a:spcPts val="3957"/>
              </a:lnSpc>
              <a:spcBef>
                <a:spcPct val="0"/>
              </a:spcBef>
            </a:pPr>
            <a:r>
              <a:rPr lang="en-US" sz="2826">
                <a:solidFill>
                  <a:srgbClr val="FE415E"/>
                </a:solidFill>
                <a:latin typeface="TAN Kindred"/>
              </a:rPr>
              <a:t>How do different brands of gummy bears react to normal water, carbonated water and vinegar?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7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57858" y="488988"/>
            <a:ext cx="10172700" cy="101727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10665" y="488988"/>
            <a:ext cx="10172700" cy="101727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706111" y="1588120"/>
            <a:ext cx="920581" cy="92058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58286" y="8388012"/>
            <a:ext cx="1072878" cy="1072878"/>
          </a:xfrm>
          <a:prstGeom prst="rect">
            <a:avLst/>
          </a:prstGeom>
        </p:spPr>
      </p:pic>
      <p:sp>
        <p:nvSpPr>
          <p:cNvPr id="6" name="TextBox 6"/>
          <p:cNvSpPr txBox="1"/>
          <p:nvPr/>
        </p:nvSpPr>
        <p:spPr>
          <a:xfrm>
            <a:off x="5564280" y="1028700"/>
            <a:ext cx="7159439" cy="1337541"/>
          </a:xfrm>
          <a:prstGeom prst="rect">
            <a:avLst/>
          </a:prstGeom>
        </p:spPr>
        <p:txBody>
          <a:bodyPr lIns="0" tIns="0" rIns="0" bIns="0" rtlCol="0" anchor="t">
            <a:spAutoFit/>
          </a:bodyPr>
          <a:lstStyle/>
          <a:p>
            <a:pPr algn="ctr">
              <a:lnSpc>
                <a:spcPts val="7200"/>
              </a:lnSpc>
            </a:pPr>
            <a:r>
              <a:rPr lang="en-US" sz="6000">
                <a:solidFill>
                  <a:srgbClr val="FE415E"/>
                </a:solidFill>
                <a:latin typeface="TAN Kindred"/>
              </a:rPr>
              <a:t>HYPOTHESIS</a:t>
            </a:r>
          </a:p>
        </p:txBody>
      </p:sp>
      <p:sp>
        <p:nvSpPr>
          <p:cNvPr id="7" name="TextBox 7"/>
          <p:cNvSpPr txBox="1"/>
          <p:nvPr/>
        </p:nvSpPr>
        <p:spPr>
          <a:xfrm>
            <a:off x="3920032" y="4233328"/>
            <a:ext cx="10447936" cy="2626870"/>
          </a:xfrm>
          <a:prstGeom prst="rect">
            <a:avLst/>
          </a:prstGeom>
        </p:spPr>
        <p:txBody>
          <a:bodyPr lIns="0" tIns="0" rIns="0" bIns="0" rtlCol="0" anchor="t">
            <a:spAutoFit/>
          </a:bodyPr>
          <a:lstStyle/>
          <a:p>
            <a:pPr algn="ctr">
              <a:lnSpc>
                <a:spcPts val="4165"/>
              </a:lnSpc>
              <a:spcBef>
                <a:spcPct val="0"/>
              </a:spcBef>
            </a:pPr>
            <a:r>
              <a:rPr lang="en-US" sz="2975">
                <a:solidFill>
                  <a:srgbClr val="FE415E"/>
                </a:solidFill>
                <a:latin typeface="TAN Kindred"/>
              </a:rPr>
              <a:t>The brands wont won’t affect the change, the carbonated water will make the gummy bears bubble and dissolve a little bit, and the vinegar will cause the sugar to dissolve.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7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27438">
            <a:off x="10555578" y="-1581943"/>
            <a:ext cx="11784566" cy="587085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41236" y="1353486"/>
            <a:ext cx="1348893" cy="134889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8321" y="551488"/>
            <a:ext cx="650379" cy="6503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09615" y="205122"/>
            <a:ext cx="1361028" cy="1361028"/>
          </a:xfrm>
          <a:prstGeom prst="rect">
            <a:avLst/>
          </a:prstGeom>
        </p:spPr>
      </p:pic>
      <p:pic>
        <p:nvPicPr>
          <p:cNvPr id="6" name="Picture 6"/>
          <p:cNvPicPr>
            <a:picLocks noChangeAspect="1"/>
          </p:cNvPicPr>
          <p:nvPr/>
        </p:nvPicPr>
        <p:blipFill>
          <a:blip r:embed="rId6"/>
          <a:srcRect l="1919" t="15300" b="15300"/>
          <a:stretch>
            <a:fillRect/>
          </a:stretch>
        </p:blipFill>
        <p:spPr>
          <a:xfrm>
            <a:off x="5710742" y="332382"/>
            <a:ext cx="6390979" cy="3391101"/>
          </a:xfrm>
          <a:prstGeom prst="rect">
            <a:avLst/>
          </a:prstGeom>
        </p:spPr>
      </p:pic>
      <p:pic>
        <p:nvPicPr>
          <p:cNvPr id="7" name="Picture 7"/>
          <p:cNvPicPr>
            <a:picLocks noChangeAspect="1"/>
          </p:cNvPicPr>
          <p:nvPr/>
        </p:nvPicPr>
        <p:blipFill>
          <a:blip r:embed="rId7"/>
          <a:srcRect/>
          <a:stretch>
            <a:fillRect/>
          </a:stretch>
        </p:blipFill>
        <p:spPr>
          <a:xfrm>
            <a:off x="7290926" y="4086219"/>
            <a:ext cx="3608761" cy="3015126"/>
          </a:xfrm>
          <a:prstGeom prst="rect">
            <a:avLst/>
          </a:prstGeom>
        </p:spPr>
      </p:pic>
      <p:pic>
        <p:nvPicPr>
          <p:cNvPr id="8" name="Picture 8"/>
          <p:cNvPicPr>
            <a:picLocks noChangeAspect="1"/>
          </p:cNvPicPr>
          <p:nvPr/>
        </p:nvPicPr>
        <p:blipFill>
          <a:blip r:embed="rId8"/>
          <a:srcRect t="7006" r="13258" b="7006"/>
          <a:stretch>
            <a:fillRect/>
          </a:stretch>
        </p:blipFill>
        <p:spPr>
          <a:xfrm>
            <a:off x="13320920" y="3723483"/>
            <a:ext cx="3468138" cy="3324701"/>
          </a:xfrm>
          <a:prstGeom prst="rect">
            <a:avLst/>
          </a:prstGeom>
        </p:spPr>
      </p:pic>
      <p:pic>
        <p:nvPicPr>
          <p:cNvPr id="9" name="Picture 9"/>
          <p:cNvPicPr>
            <a:picLocks noChangeAspect="1"/>
          </p:cNvPicPr>
          <p:nvPr/>
        </p:nvPicPr>
        <p:blipFill>
          <a:blip r:embed="rId9"/>
          <a:srcRect/>
          <a:stretch>
            <a:fillRect/>
          </a:stretch>
        </p:blipFill>
        <p:spPr>
          <a:xfrm>
            <a:off x="1418763" y="4086219"/>
            <a:ext cx="2691566" cy="3116550"/>
          </a:xfrm>
          <a:prstGeom prst="rect">
            <a:avLst/>
          </a:prstGeom>
        </p:spPr>
      </p:pic>
      <p:sp>
        <p:nvSpPr>
          <p:cNvPr id="10" name="TextBox 10"/>
          <p:cNvSpPr txBox="1"/>
          <p:nvPr/>
        </p:nvSpPr>
        <p:spPr>
          <a:xfrm>
            <a:off x="1170029" y="540831"/>
            <a:ext cx="2056805" cy="661035"/>
          </a:xfrm>
          <a:prstGeom prst="rect">
            <a:avLst/>
          </a:prstGeom>
        </p:spPr>
        <p:txBody>
          <a:bodyPr lIns="0" tIns="0" rIns="0" bIns="0" rtlCol="0" anchor="t">
            <a:spAutoFit/>
          </a:bodyPr>
          <a:lstStyle/>
          <a:p>
            <a:pPr>
              <a:lnSpc>
                <a:spcPts val="5460"/>
              </a:lnSpc>
            </a:pPr>
            <a:r>
              <a:rPr lang="en-US" sz="4200">
                <a:solidFill>
                  <a:srgbClr val="FE415E"/>
                </a:solidFill>
                <a:latin typeface="TAN Kindred"/>
              </a:rPr>
              <a:t>DAY 1</a:t>
            </a:r>
          </a:p>
        </p:txBody>
      </p:sp>
      <p:sp>
        <p:nvSpPr>
          <p:cNvPr id="11" name="TextBox 11"/>
          <p:cNvSpPr txBox="1"/>
          <p:nvPr/>
        </p:nvSpPr>
        <p:spPr>
          <a:xfrm>
            <a:off x="-828221" y="7368996"/>
            <a:ext cx="7390134" cy="4645660"/>
          </a:xfrm>
          <a:prstGeom prst="rect">
            <a:avLst/>
          </a:prstGeom>
        </p:spPr>
        <p:txBody>
          <a:bodyPr lIns="0" tIns="0" rIns="0" bIns="0" rtlCol="0" anchor="t">
            <a:spAutoFit/>
          </a:bodyPr>
          <a:lstStyle/>
          <a:p>
            <a:pPr algn="ctr">
              <a:lnSpc>
                <a:spcPts val="3920"/>
              </a:lnSpc>
            </a:pPr>
            <a:r>
              <a:rPr lang="en-US" sz="2800">
                <a:solidFill>
                  <a:srgbClr val="000000"/>
                </a:solidFill>
                <a:latin typeface="Canva Sans"/>
              </a:rPr>
              <a:t>Smart Sweet (red)</a:t>
            </a:r>
          </a:p>
          <a:p>
            <a:pPr algn="ctr">
              <a:lnSpc>
                <a:spcPts val="3920"/>
              </a:lnSpc>
            </a:pPr>
            <a:r>
              <a:rPr lang="en-US" sz="2800">
                <a:solidFill>
                  <a:srgbClr val="000000"/>
                </a:solidFill>
                <a:latin typeface="Canva Sans"/>
              </a:rPr>
              <a:t>Day 1. Sugar peeling off</a:t>
            </a:r>
          </a:p>
          <a:p>
            <a:pPr algn="ctr">
              <a:lnSpc>
                <a:spcPts val="3920"/>
              </a:lnSpc>
            </a:pPr>
            <a:r>
              <a:rPr lang="en-US" sz="2800">
                <a:solidFill>
                  <a:srgbClr val="000000"/>
                </a:solidFill>
                <a:latin typeface="Canva Sans"/>
              </a:rPr>
              <a:t>Sour Patch (Orange)</a:t>
            </a:r>
          </a:p>
          <a:p>
            <a:pPr algn="ctr">
              <a:lnSpc>
                <a:spcPts val="3920"/>
              </a:lnSpc>
            </a:pPr>
            <a:r>
              <a:rPr lang="en-US" sz="2800">
                <a:solidFill>
                  <a:srgbClr val="000000"/>
                </a:solidFill>
                <a:latin typeface="Canva Sans"/>
              </a:rPr>
              <a:t>Sour sugar gone gummy peeling</a:t>
            </a:r>
          </a:p>
          <a:p>
            <a:pPr algn="ctr">
              <a:lnSpc>
                <a:spcPts val="3920"/>
              </a:lnSpc>
            </a:pPr>
            <a:r>
              <a:rPr lang="en-US" sz="2800">
                <a:solidFill>
                  <a:srgbClr val="000000"/>
                </a:solidFill>
                <a:latin typeface="Canva Sans"/>
              </a:rPr>
              <a:t>Normal (Yellow)</a:t>
            </a:r>
          </a:p>
          <a:p>
            <a:pPr algn="ctr">
              <a:lnSpc>
                <a:spcPts val="3920"/>
              </a:lnSpc>
            </a:pPr>
            <a:r>
              <a:rPr lang="en-US" sz="2800">
                <a:solidFill>
                  <a:srgbClr val="000000"/>
                </a:solidFill>
                <a:latin typeface="Canva Sans"/>
              </a:rPr>
              <a:t>Day 1. Sugar peeling off</a:t>
            </a:r>
          </a:p>
          <a:p>
            <a:pPr algn="ctr">
              <a:lnSpc>
                <a:spcPts val="3920"/>
              </a:lnSpc>
            </a:pPr>
            <a:endParaRPr lang="en-US" sz="2800">
              <a:solidFill>
                <a:srgbClr val="000000"/>
              </a:solidFill>
              <a:latin typeface="Canva Sans"/>
            </a:endParaRPr>
          </a:p>
          <a:p>
            <a:pPr algn="ctr">
              <a:lnSpc>
                <a:spcPts val="4759"/>
              </a:lnSpc>
            </a:pPr>
            <a:endParaRPr lang="en-US" sz="2800">
              <a:solidFill>
                <a:srgbClr val="000000"/>
              </a:solidFill>
              <a:latin typeface="Canva Sans"/>
            </a:endParaRPr>
          </a:p>
          <a:p>
            <a:pPr algn="ctr">
              <a:lnSpc>
                <a:spcPts val="4759"/>
              </a:lnSpc>
            </a:pPr>
            <a:r>
              <a:rPr lang="en-US" sz="3399">
                <a:solidFill>
                  <a:srgbClr val="000000"/>
                </a:solidFill>
                <a:latin typeface="Canva Sans"/>
              </a:rPr>
              <a:t> </a:t>
            </a:r>
          </a:p>
        </p:txBody>
      </p:sp>
      <p:sp>
        <p:nvSpPr>
          <p:cNvPr id="12" name="TextBox 12"/>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13" name="TextBox 13"/>
          <p:cNvSpPr txBox="1"/>
          <p:nvPr/>
        </p:nvSpPr>
        <p:spPr>
          <a:xfrm>
            <a:off x="12856360" y="7063245"/>
            <a:ext cx="4397258" cy="4207548"/>
          </a:xfrm>
          <a:prstGeom prst="rect">
            <a:avLst/>
          </a:prstGeom>
        </p:spPr>
        <p:txBody>
          <a:bodyPr lIns="0" tIns="0" rIns="0" bIns="0" rtlCol="0" anchor="t">
            <a:spAutoFit/>
          </a:bodyPr>
          <a:lstStyle/>
          <a:p>
            <a:pPr algn="ctr">
              <a:lnSpc>
                <a:spcPts val="2985"/>
              </a:lnSpc>
            </a:pPr>
            <a:r>
              <a:rPr lang="en-US" sz="2132">
                <a:solidFill>
                  <a:srgbClr val="000000"/>
                </a:solidFill>
                <a:latin typeface="Canva Sans"/>
              </a:rPr>
              <a:t>Smart Sweets</a:t>
            </a:r>
          </a:p>
          <a:p>
            <a:pPr algn="ctr">
              <a:lnSpc>
                <a:spcPts val="2985"/>
              </a:lnSpc>
            </a:pPr>
            <a:r>
              <a:rPr lang="en-US" sz="2132">
                <a:solidFill>
                  <a:srgbClr val="000000"/>
                </a:solidFill>
                <a:latin typeface="Canva Sans"/>
              </a:rPr>
              <a:t>Day 1. Bubbling but not as much as sour</a:t>
            </a:r>
          </a:p>
          <a:p>
            <a:pPr algn="ctr">
              <a:lnSpc>
                <a:spcPts val="2985"/>
              </a:lnSpc>
            </a:pPr>
            <a:r>
              <a:rPr lang="en-US" sz="2132">
                <a:solidFill>
                  <a:srgbClr val="000000"/>
                </a:solidFill>
                <a:latin typeface="Canva Sans"/>
              </a:rPr>
              <a:t>sour Patch</a:t>
            </a:r>
          </a:p>
          <a:p>
            <a:pPr algn="ctr">
              <a:lnSpc>
                <a:spcPts val="2985"/>
              </a:lnSpc>
            </a:pPr>
            <a:r>
              <a:rPr lang="en-US" sz="2132">
                <a:solidFill>
                  <a:srgbClr val="000000"/>
                </a:solidFill>
                <a:latin typeface="Canva Sans"/>
              </a:rPr>
              <a:t>Day 1.Fizzing immediately , slowed down</a:t>
            </a:r>
          </a:p>
          <a:p>
            <a:pPr algn="ctr">
              <a:lnSpc>
                <a:spcPts val="2985"/>
              </a:lnSpc>
            </a:pPr>
            <a:r>
              <a:rPr lang="en-US" sz="2132">
                <a:solidFill>
                  <a:srgbClr val="000000"/>
                </a:solidFill>
                <a:latin typeface="Canva Sans"/>
              </a:rPr>
              <a:t>Normal</a:t>
            </a:r>
          </a:p>
          <a:p>
            <a:pPr algn="ctr">
              <a:lnSpc>
                <a:spcPts val="2985"/>
              </a:lnSpc>
            </a:pPr>
            <a:r>
              <a:rPr lang="en-US" sz="2132">
                <a:solidFill>
                  <a:srgbClr val="000000"/>
                </a:solidFill>
                <a:latin typeface="Canva Sans"/>
              </a:rPr>
              <a:t>Day 1.Bubbled</a:t>
            </a:r>
          </a:p>
          <a:p>
            <a:pPr algn="ctr">
              <a:lnSpc>
                <a:spcPts val="2985"/>
              </a:lnSpc>
            </a:pPr>
            <a:endParaRPr lang="en-US" sz="2132">
              <a:solidFill>
                <a:srgbClr val="000000"/>
              </a:solidFill>
              <a:latin typeface="Canva Sans"/>
            </a:endParaRPr>
          </a:p>
          <a:p>
            <a:pPr algn="ctr">
              <a:lnSpc>
                <a:spcPts val="2985"/>
              </a:lnSpc>
            </a:pPr>
            <a:endParaRPr lang="en-US" sz="2132">
              <a:solidFill>
                <a:srgbClr val="000000"/>
              </a:solidFill>
              <a:latin typeface="Canva Sans"/>
            </a:endParaRPr>
          </a:p>
          <a:p>
            <a:pPr algn="ctr">
              <a:lnSpc>
                <a:spcPts val="3625"/>
              </a:lnSpc>
            </a:pPr>
            <a:endParaRPr lang="en-US" sz="2132">
              <a:solidFill>
                <a:srgbClr val="000000"/>
              </a:solidFill>
              <a:latin typeface="Canva Sans"/>
            </a:endParaRPr>
          </a:p>
        </p:txBody>
      </p:sp>
      <p:sp>
        <p:nvSpPr>
          <p:cNvPr id="14" name="TextBox 14"/>
          <p:cNvSpPr txBox="1"/>
          <p:nvPr/>
        </p:nvSpPr>
        <p:spPr>
          <a:xfrm>
            <a:off x="6561913" y="6991034"/>
            <a:ext cx="5194425" cy="3027685"/>
          </a:xfrm>
          <a:prstGeom prst="rect">
            <a:avLst/>
          </a:prstGeom>
        </p:spPr>
        <p:txBody>
          <a:bodyPr lIns="0" tIns="0" rIns="0" bIns="0" rtlCol="0" anchor="t">
            <a:spAutoFit/>
          </a:bodyPr>
          <a:lstStyle/>
          <a:p>
            <a:pPr algn="ctr">
              <a:lnSpc>
                <a:spcPts val="4014"/>
              </a:lnSpc>
            </a:pPr>
            <a:r>
              <a:rPr lang="en-US" sz="2867">
                <a:solidFill>
                  <a:srgbClr val="000000"/>
                </a:solidFill>
                <a:latin typeface="Canva Sans"/>
              </a:rPr>
              <a:t>Normal and  Smart Sweets</a:t>
            </a:r>
          </a:p>
          <a:p>
            <a:pPr algn="ctr">
              <a:lnSpc>
                <a:spcPts val="4014"/>
              </a:lnSpc>
            </a:pPr>
            <a:r>
              <a:rPr lang="en-US" sz="2867">
                <a:solidFill>
                  <a:srgbClr val="000000"/>
                </a:solidFill>
                <a:latin typeface="Canva Sans"/>
              </a:rPr>
              <a:t>just looked like they were in water.</a:t>
            </a:r>
          </a:p>
          <a:p>
            <a:pPr algn="ctr">
              <a:lnSpc>
                <a:spcPts val="4014"/>
              </a:lnSpc>
            </a:pPr>
            <a:r>
              <a:rPr lang="en-US" sz="2867">
                <a:solidFill>
                  <a:srgbClr val="000000"/>
                </a:solidFill>
                <a:latin typeface="Canva Sans"/>
              </a:rPr>
              <a:t>Sour Patch</a:t>
            </a:r>
          </a:p>
          <a:p>
            <a:pPr algn="ctr">
              <a:lnSpc>
                <a:spcPts val="4014"/>
              </a:lnSpc>
            </a:pPr>
            <a:r>
              <a:rPr lang="en-US" sz="2867">
                <a:solidFill>
                  <a:srgbClr val="000000"/>
                </a:solidFill>
                <a:latin typeface="Canva Sans"/>
              </a:rPr>
              <a:t>sugar fell off and then looked normal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7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627438">
            <a:off x="10555578" y="-1581943"/>
            <a:ext cx="11784566" cy="587085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41236" y="1353486"/>
            <a:ext cx="1348893" cy="134889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8321" y="551488"/>
            <a:ext cx="650379" cy="65037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09615" y="205122"/>
            <a:ext cx="1361028" cy="1361028"/>
          </a:xfrm>
          <a:prstGeom prst="rect">
            <a:avLst/>
          </a:prstGeom>
        </p:spPr>
      </p:pic>
      <p:pic>
        <p:nvPicPr>
          <p:cNvPr id="6" name="Picture 6"/>
          <p:cNvPicPr>
            <a:picLocks noChangeAspect="1"/>
          </p:cNvPicPr>
          <p:nvPr/>
        </p:nvPicPr>
        <p:blipFill>
          <a:blip r:embed="rId6"/>
          <a:srcRect/>
          <a:stretch>
            <a:fillRect/>
          </a:stretch>
        </p:blipFill>
        <p:spPr>
          <a:xfrm>
            <a:off x="5142063" y="205122"/>
            <a:ext cx="6854189" cy="2813073"/>
          </a:xfrm>
          <a:prstGeom prst="rect">
            <a:avLst/>
          </a:prstGeom>
        </p:spPr>
      </p:pic>
      <p:pic>
        <p:nvPicPr>
          <p:cNvPr id="7" name="Picture 7"/>
          <p:cNvPicPr>
            <a:picLocks noChangeAspect="1"/>
          </p:cNvPicPr>
          <p:nvPr/>
        </p:nvPicPr>
        <p:blipFill>
          <a:blip r:embed="rId7"/>
          <a:srcRect/>
          <a:stretch>
            <a:fillRect/>
          </a:stretch>
        </p:blipFill>
        <p:spPr>
          <a:xfrm>
            <a:off x="1176496" y="3223731"/>
            <a:ext cx="3965567" cy="2897053"/>
          </a:xfrm>
          <a:prstGeom prst="rect">
            <a:avLst/>
          </a:prstGeom>
        </p:spPr>
      </p:pic>
      <p:pic>
        <p:nvPicPr>
          <p:cNvPr id="8" name="Picture 8"/>
          <p:cNvPicPr>
            <a:picLocks noChangeAspect="1"/>
          </p:cNvPicPr>
          <p:nvPr/>
        </p:nvPicPr>
        <p:blipFill>
          <a:blip r:embed="rId8"/>
          <a:srcRect/>
          <a:stretch>
            <a:fillRect/>
          </a:stretch>
        </p:blipFill>
        <p:spPr>
          <a:xfrm>
            <a:off x="6946777" y="3223731"/>
            <a:ext cx="3244762" cy="2897053"/>
          </a:xfrm>
          <a:prstGeom prst="rect">
            <a:avLst/>
          </a:prstGeom>
        </p:spPr>
      </p:pic>
      <p:pic>
        <p:nvPicPr>
          <p:cNvPr id="9" name="Picture 9"/>
          <p:cNvPicPr>
            <a:picLocks noChangeAspect="1"/>
          </p:cNvPicPr>
          <p:nvPr/>
        </p:nvPicPr>
        <p:blipFill>
          <a:blip r:embed="rId9"/>
          <a:srcRect/>
          <a:stretch>
            <a:fillRect/>
          </a:stretch>
        </p:blipFill>
        <p:spPr>
          <a:xfrm>
            <a:off x="12874002" y="3296754"/>
            <a:ext cx="4118088" cy="2824030"/>
          </a:xfrm>
          <a:prstGeom prst="rect">
            <a:avLst/>
          </a:prstGeom>
        </p:spPr>
      </p:pic>
      <p:sp>
        <p:nvSpPr>
          <p:cNvPr id="10" name="TextBox 10"/>
          <p:cNvSpPr txBox="1"/>
          <p:nvPr/>
        </p:nvSpPr>
        <p:spPr>
          <a:xfrm>
            <a:off x="1176496" y="561013"/>
            <a:ext cx="2390180" cy="628650"/>
          </a:xfrm>
          <a:prstGeom prst="rect">
            <a:avLst/>
          </a:prstGeom>
        </p:spPr>
        <p:txBody>
          <a:bodyPr lIns="0" tIns="0" rIns="0" bIns="0" rtlCol="0" anchor="t">
            <a:spAutoFit/>
          </a:bodyPr>
          <a:lstStyle/>
          <a:p>
            <a:pPr>
              <a:lnSpc>
                <a:spcPts val="5040"/>
              </a:lnSpc>
            </a:pPr>
            <a:r>
              <a:rPr lang="en-US" sz="4200">
                <a:solidFill>
                  <a:srgbClr val="FE415E"/>
                </a:solidFill>
                <a:latin typeface="TAN Kindred"/>
              </a:rPr>
              <a:t>DAY 2</a:t>
            </a:r>
          </a:p>
        </p:txBody>
      </p:sp>
      <p:sp>
        <p:nvSpPr>
          <p:cNvPr id="11" name="TextBox 11"/>
          <p:cNvSpPr txBox="1"/>
          <p:nvPr/>
        </p:nvSpPr>
        <p:spPr>
          <a:xfrm>
            <a:off x="703511" y="6273184"/>
            <a:ext cx="5522168" cy="3035720"/>
          </a:xfrm>
          <a:prstGeom prst="rect">
            <a:avLst/>
          </a:prstGeom>
        </p:spPr>
        <p:txBody>
          <a:bodyPr lIns="0" tIns="0" rIns="0" bIns="0" rtlCol="0" anchor="t">
            <a:spAutoFit/>
          </a:bodyPr>
          <a:lstStyle/>
          <a:p>
            <a:pPr algn="ctr">
              <a:lnSpc>
                <a:spcPts val="4034"/>
              </a:lnSpc>
            </a:pPr>
            <a:r>
              <a:rPr lang="en-US" sz="2881">
                <a:solidFill>
                  <a:srgbClr val="000000"/>
                </a:solidFill>
                <a:latin typeface="Canva Sans"/>
              </a:rPr>
              <a:t>Normal Water</a:t>
            </a:r>
          </a:p>
          <a:p>
            <a:pPr algn="ctr">
              <a:lnSpc>
                <a:spcPts val="4034"/>
              </a:lnSpc>
            </a:pPr>
            <a:r>
              <a:rPr lang="en-US" sz="2881">
                <a:solidFill>
                  <a:srgbClr val="000000"/>
                </a:solidFill>
                <a:latin typeface="Canva Sans"/>
              </a:rPr>
              <a:t>Normal- 3x1.5 cm, pink jiggly</a:t>
            </a:r>
          </a:p>
          <a:p>
            <a:pPr algn="ctr">
              <a:lnSpc>
                <a:spcPts val="4034"/>
              </a:lnSpc>
            </a:pPr>
            <a:r>
              <a:rPr lang="en-US" sz="2881">
                <a:solidFill>
                  <a:srgbClr val="000000"/>
                </a:solidFill>
                <a:latin typeface="Canva Sans"/>
              </a:rPr>
              <a:t>Smart Sweets-translusent, two colours taller. 3.5x2 cm,</a:t>
            </a:r>
          </a:p>
          <a:p>
            <a:pPr algn="ctr">
              <a:lnSpc>
                <a:spcPts val="4034"/>
              </a:lnSpc>
            </a:pPr>
            <a:r>
              <a:rPr lang="en-US" sz="2881">
                <a:solidFill>
                  <a:srgbClr val="000000"/>
                </a:solidFill>
                <a:latin typeface="Canva Sans"/>
              </a:rPr>
              <a:t>Sour -Same size loss of pigment and squishy </a:t>
            </a:r>
          </a:p>
        </p:txBody>
      </p:sp>
      <p:sp>
        <p:nvSpPr>
          <p:cNvPr id="12" name="TextBox 12"/>
          <p:cNvSpPr txBox="1"/>
          <p:nvPr/>
        </p:nvSpPr>
        <p:spPr>
          <a:xfrm>
            <a:off x="6225679" y="6263659"/>
            <a:ext cx="5240014" cy="3580765"/>
          </a:xfrm>
          <a:prstGeom prst="rect">
            <a:avLst/>
          </a:prstGeom>
        </p:spPr>
        <p:txBody>
          <a:bodyPr lIns="0" tIns="0" rIns="0" bIns="0" rtlCol="0" anchor="t">
            <a:spAutoFit/>
          </a:bodyPr>
          <a:lstStyle/>
          <a:p>
            <a:pPr algn="ctr">
              <a:lnSpc>
                <a:spcPts val="4759"/>
              </a:lnSpc>
            </a:pPr>
            <a:r>
              <a:rPr lang="en-US" sz="3399">
                <a:solidFill>
                  <a:srgbClr val="000000"/>
                </a:solidFill>
                <a:latin typeface="Canva Sans"/>
              </a:rPr>
              <a:t>Vinegar</a:t>
            </a:r>
          </a:p>
          <a:p>
            <a:pPr algn="ctr">
              <a:lnSpc>
                <a:spcPts val="4759"/>
              </a:lnSpc>
            </a:pPr>
            <a:r>
              <a:rPr lang="en-US" sz="3399">
                <a:solidFill>
                  <a:srgbClr val="000000"/>
                </a:solidFill>
                <a:latin typeface="Canva Sans"/>
              </a:rPr>
              <a:t>all same as normal water but Smart Sweets and Regular grew .2 cms less.Sour the exact same. </a:t>
            </a:r>
          </a:p>
        </p:txBody>
      </p:sp>
      <p:sp>
        <p:nvSpPr>
          <p:cNvPr id="13" name="TextBox 13"/>
          <p:cNvSpPr txBox="1"/>
          <p:nvPr/>
        </p:nvSpPr>
        <p:spPr>
          <a:xfrm>
            <a:off x="12362276" y="6435975"/>
            <a:ext cx="5141541" cy="3255183"/>
          </a:xfrm>
          <a:prstGeom prst="rect">
            <a:avLst/>
          </a:prstGeom>
        </p:spPr>
        <p:txBody>
          <a:bodyPr lIns="0" tIns="0" rIns="0" bIns="0" rtlCol="0" anchor="t">
            <a:spAutoFit/>
          </a:bodyPr>
          <a:lstStyle/>
          <a:p>
            <a:pPr algn="ctr">
              <a:lnSpc>
                <a:spcPts val="3238"/>
              </a:lnSpc>
            </a:pPr>
            <a:r>
              <a:rPr lang="en-US" sz="2313">
                <a:solidFill>
                  <a:srgbClr val="000000"/>
                </a:solidFill>
                <a:latin typeface="Canva Sans"/>
              </a:rPr>
              <a:t>Carbonated Water</a:t>
            </a:r>
          </a:p>
          <a:p>
            <a:pPr algn="ctr">
              <a:lnSpc>
                <a:spcPts val="3238"/>
              </a:lnSpc>
            </a:pPr>
            <a:r>
              <a:rPr lang="en-US" sz="2313">
                <a:solidFill>
                  <a:srgbClr val="000000"/>
                </a:solidFill>
                <a:latin typeface="Canva Sans"/>
              </a:rPr>
              <a:t>water had mild in it white in small circles.</a:t>
            </a:r>
          </a:p>
          <a:p>
            <a:pPr algn="ctr">
              <a:lnSpc>
                <a:spcPts val="3238"/>
              </a:lnSpc>
            </a:pPr>
            <a:r>
              <a:rPr lang="en-US" sz="2313">
                <a:solidFill>
                  <a:srgbClr val="000000"/>
                </a:solidFill>
                <a:latin typeface="Canva Sans"/>
              </a:rPr>
              <a:t>Smart sweets reacted the same as did the normal. Sour disintegrated into tiny pieces. Unrecogdinizabe. Smart sweet and Normal mode jiggly than other liquids.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7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214743" y="-4214743"/>
            <a:ext cx="10807931" cy="19237418"/>
          </a:xfrm>
          <a:prstGeom prst="rect">
            <a:avLst/>
          </a:prstGeom>
        </p:spPr>
      </p:pic>
      <p:grpSp>
        <p:nvGrpSpPr>
          <p:cNvPr id="3" name="Group 3"/>
          <p:cNvGrpSpPr/>
          <p:nvPr/>
        </p:nvGrpSpPr>
        <p:grpSpPr>
          <a:xfrm>
            <a:off x="1888487" y="1579038"/>
            <a:ext cx="14511026" cy="7128924"/>
            <a:chOff x="0" y="0"/>
            <a:chExt cx="5177686" cy="2543675"/>
          </a:xfrm>
        </p:grpSpPr>
        <p:sp>
          <p:nvSpPr>
            <p:cNvPr id="4" name="Freeform 4"/>
            <p:cNvSpPr/>
            <p:nvPr/>
          </p:nvSpPr>
          <p:spPr>
            <a:xfrm>
              <a:off x="0" y="0"/>
              <a:ext cx="5177686" cy="2543675"/>
            </a:xfrm>
            <a:custGeom>
              <a:avLst/>
              <a:gdLst/>
              <a:ahLst/>
              <a:cxnLst/>
              <a:rect l="l" t="t" r="r" b="b"/>
              <a:pathLst>
                <a:path w="5177686" h="2543675">
                  <a:moveTo>
                    <a:pt x="5053226" y="2543675"/>
                  </a:moveTo>
                  <a:lnTo>
                    <a:pt x="124460" y="2543675"/>
                  </a:lnTo>
                  <a:cubicBezTo>
                    <a:pt x="55880" y="2543675"/>
                    <a:pt x="0" y="2487795"/>
                    <a:pt x="0" y="2419215"/>
                  </a:cubicBezTo>
                  <a:lnTo>
                    <a:pt x="0" y="124460"/>
                  </a:lnTo>
                  <a:cubicBezTo>
                    <a:pt x="0" y="55880"/>
                    <a:pt x="55880" y="0"/>
                    <a:pt x="124460" y="0"/>
                  </a:cubicBezTo>
                  <a:lnTo>
                    <a:pt x="5053226" y="0"/>
                  </a:lnTo>
                  <a:cubicBezTo>
                    <a:pt x="5121806" y="0"/>
                    <a:pt x="5177686" y="55880"/>
                    <a:pt x="5177686" y="124460"/>
                  </a:cubicBezTo>
                  <a:lnTo>
                    <a:pt x="5177686" y="2419215"/>
                  </a:lnTo>
                  <a:cubicBezTo>
                    <a:pt x="5177686" y="2487795"/>
                    <a:pt x="5121806" y="2543675"/>
                    <a:pt x="5053226" y="2543675"/>
                  </a:cubicBezTo>
                  <a:close/>
                </a:path>
              </a:pathLst>
            </a:custGeom>
            <a:solidFill>
              <a:srgbClr val="F0E7DB"/>
            </a:solidFill>
          </p:spPr>
        </p:sp>
      </p:grpSp>
      <p:sp>
        <p:nvSpPr>
          <p:cNvPr id="5" name="TextBox 5"/>
          <p:cNvSpPr txBox="1"/>
          <p:nvPr/>
        </p:nvSpPr>
        <p:spPr>
          <a:xfrm>
            <a:off x="4104416" y="3419084"/>
            <a:ext cx="10079167" cy="3922139"/>
          </a:xfrm>
          <a:prstGeom prst="rect">
            <a:avLst/>
          </a:prstGeom>
        </p:spPr>
        <p:txBody>
          <a:bodyPr lIns="0" tIns="0" rIns="0" bIns="0" rtlCol="0" anchor="t">
            <a:spAutoFit/>
          </a:bodyPr>
          <a:lstStyle/>
          <a:p>
            <a:pPr algn="ctr">
              <a:lnSpc>
                <a:spcPts val="3888"/>
              </a:lnSpc>
            </a:pPr>
            <a:r>
              <a:rPr lang="en-US" sz="2777">
                <a:solidFill>
                  <a:srgbClr val="000000"/>
                </a:solidFill>
                <a:latin typeface="Canva Sans"/>
              </a:rPr>
              <a:t>Our research was to see how different brands would react to different liquids. The changes were already noticeable when we first placed the gummy bears in their beakers. All of the gummy bears had somewhat similar changes. They all grew in size  and lost colour. The smart sweets all became clear and grew bigger, the sour patch kids all stayed the same size, and the normal gummy bears all grew in size. </a:t>
            </a:r>
          </a:p>
        </p:txBody>
      </p:sp>
      <p:sp>
        <p:nvSpPr>
          <p:cNvPr id="6" name="TextBox 6"/>
          <p:cNvSpPr txBox="1"/>
          <p:nvPr/>
        </p:nvSpPr>
        <p:spPr>
          <a:xfrm>
            <a:off x="1888487" y="8641287"/>
            <a:ext cx="14511026" cy="580390"/>
          </a:xfrm>
          <a:prstGeom prst="rect">
            <a:avLst/>
          </a:prstGeom>
        </p:spPr>
        <p:txBody>
          <a:bodyPr lIns="0" tIns="0" rIns="0" bIns="0" rtlCol="0" anchor="t">
            <a:spAutoFit/>
          </a:bodyPr>
          <a:lstStyle/>
          <a:p>
            <a:pPr algn="ctr">
              <a:lnSpc>
                <a:spcPts val="4759"/>
              </a:lnSpc>
              <a:spcBef>
                <a:spcPct val="0"/>
              </a:spcBef>
            </a:pPr>
            <a:endParaRPr/>
          </a:p>
        </p:txBody>
      </p:sp>
      <p:sp>
        <p:nvSpPr>
          <p:cNvPr id="7" name="TextBox 7"/>
          <p:cNvSpPr txBox="1"/>
          <p:nvPr/>
        </p:nvSpPr>
        <p:spPr>
          <a:xfrm>
            <a:off x="3953247" y="2034978"/>
            <a:ext cx="10381506" cy="1028700"/>
          </a:xfrm>
          <a:prstGeom prst="rect">
            <a:avLst/>
          </a:prstGeom>
        </p:spPr>
        <p:txBody>
          <a:bodyPr lIns="0" tIns="0" rIns="0" bIns="0" rtlCol="0" anchor="t">
            <a:spAutoFit/>
          </a:bodyPr>
          <a:lstStyle/>
          <a:p>
            <a:pPr algn="ctr">
              <a:lnSpc>
                <a:spcPts val="8400"/>
              </a:lnSpc>
            </a:pPr>
            <a:r>
              <a:rPr lang="en-US" sz="6000">
                <a:solidFill>
                  <a:srgbClr val="FE415E"/>
                </a:solidFill>
                <a:latin typeface="TAN Kindred"/>
              </a:rPr>
              <a:t>Research answer  </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75531">
            <a:off x="13860870" y="1739400"/>
            <a:ext cx="2354807" cy="26485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B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288455" y="-4002931"/>
            <a:ext cx="10280765" cy="18299097"/>
          </a:xfrm>
          <a:prstGeom prst="rect">
            <a:avLst/>
          </a:prstGeom>
        </p:spPr>
      </p:pic>
      <p:grpSp>
        <p:nvGrpSpPr>
          <p:cNvPr id="3" name="Group 3"/>
          <p:cNvGrpSpPr/>
          <p:nvPr/>
        </p:nvGrpSpPr>
        <p:grpSpPr>
          <a:xfrm>
            <a:off x="3306657" y="1724160"/>
            <a:ext cx="11663589" cy="6619339"/>
            <a:chOff x="0" y="0"/>
            <a:chExt cx="4482076" cy="2543675"/>
          </a:xfrm>
        </p:grpSpPr>
        <p:sp>
          <p:nvSpPr>
            <p:cNvPr id="4" name="Freeform 4"/>
            <p:cNvSpPr/>
            <p:nvPr/>
          </p:nvSpPr>
          <p:spPr>
            <a:xfrm>
              <a:off x="0" y="0"/>
              <a:ext cx="4482076" cy="2543675"/>
            </a:xfrm>
            <a:custGeom>
              <a:avLst/>
              <a:gdLst/>
              <a:ahLst/>
              <a:cxnLst/>
              <a:rect l="l" t="t" r="r" b="b"/>
              <a:pathLst>
                <a:path w="4482076" h="2543675">
                  <a:moveTo>
                    <a:pt x="4357616" y="2543675"/>
                  </a:moveTo>
                  <a:lnTo>
                    <a:pt x="124460" y="2543675"/>
                  </a:lnTo>
                  <a:cubicBezTo>
                    <a:pt x="55880" y="2543675"/>
                    <a:pt x="0" y="2487795"/>
                    <a:pt x="0" y="2419215"/>
                  </a:cubicBezTo>
                  <a:lnTo>
                    <a:pt x="0" y="124460"/>
                  </a:lnTo>
                  <a:cubicBezTo>
                    <a:pt x="0" y="55880"/>
                    <a:pt x="55880" y="0"/>
                    <a:pt x="124460" y="0"/>
                  </a:cubicBezTo>
                  <a:lnTo>
                    <a:pt x="4357616" y="0"/>
                  </a:lnTo>
                  <a:cubicBezTo>
                    <a:pt x="4426196" y="0"/>
                    <a:pt x="4482076" y="55880"/>
                    <a:pt x="4482076" y="124460"/>
                  </a:cubicBezTo>
                  <a:lnTo>
                    <a:pt x="4482076" y="2419215"/>
                  </a:lnTo>
                  <a:cubicBezTo>
                    <a:pt x="4482076" y="2487795"/>
                    <a:pt x="4426196" y="2543675"/>
                    <a:pt x="4357616" y="2543675"/>
                  </a:cubicBezTo>
                  <a:close/>
                </a:path>
              </a:pathLst>
            </a:custGeom>
            <a:solidFill>
              <a:srgbClr val="F0E7DB"/>
            </a:solidFill>
          </p:spPr>
        </p:sp>
      </p:grpSp>
      <p:grpSp>
        <p:nvGrpSpPr>
          <p:cNvPr id="5" name="Group 5"/>
          <p:cNvGrpSpPr/>
          <p:nvPr/>
        </p:nvGrpSpPr>
        <p:grpSpPr>
          <a:xfrm>
            <a:off x="3822990" y="3713879"/>
            <a:ext cx="10630923" cy="2865476"/>
            <a:chOff x="0" y="0"/>
            <a:chExt cx="14174565" cy="3820634"/>
          </a:xfrm>
        </p:grpSpPr>
        <p:sp>
          <p:nvSpPr>
            <p:cNvPr id="6" name="TextBox 6"/>
            <p:cNvSpPr txBox="1"/>
            <p:nvPr/>
          </p:nvSpPr>
          <p:spPr>
            <a:xfrm>
              <a:off x="0" y="-76200"/>
              <a:ext cx="14174565" cy="2985053"/>
            </a:xfrm>
            <a:prstGeom prst="rect">
              <a:avLst/>
            </a:prstGeom>
          </p:spPr>
          <p:txBody>
            <a:bodyPr lIns="0" tIns="0" rIns="0" bIns="0" rtlCol="0" anchor="t">
              <a:spAutoFit/>
            </a:bodyPr>
            <a:lstStyle/>
            <a:p>
              <a:pPr algn="ctr">
                <a:lnSpc>
                  <a:spcPts val="8932"/>
                </a:lnSpc>
              </a:pPr>
              <a:r>
                <a:rPr lang="en-US" sz="6871">
                  <a:solidFill>
                    <a:srgbClr val="FE415E"/>
                  </a:solidFill>
                  <a:latin typeface="TAN Kindred"/>
                </a:rPr>
                <a:t>THANK YOU FOR LISTENING</a:t>
              </a:r>
            </a:p>
          </p:txBody>
        </p:sp>
        <p:sp>
          <p:nvSpPr>
            <p:cNvPr id="7" name="TextBox 7"/>
            <p:cNvSpPr txBox="1"/>
            <p:nvPr/>
          </p:nvSpPr>
          <p:spPr>
            <a:xfrm>
              <a:off x="0" y="3106598"/>
              <a:ext cx="14174565" cy="714036"/>
            </a:xfrm>
            <a:prstGeom prst="rect">
              <a:avLst/>
            </a:prstGeom>
          </p:spPr>
          <p:txBody>
            <a:bodyPr lIns="0" tIns="0" rIns="0" bIns="0" rtlCol="0" anchor="t">
              <a:spAutoFit/>
            </a:bodyPr>
            <a:lstStyle/>
            <a:p>
              <a:pPr algn="ctr">
                <a:lnSpc>
                  <a:spcPts val="4638"/>
                </a:lnSpc>
              </a:pPr>
              <a:endParaRPr/>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32487" flipH="1">
            <a:off x="591094" y="6006046"/>
            <a:ext cx="2903799" cy="3895340"/>
          </a:xfrm>
          <a:prstGeom prst="rect">
            <a:avLst/>
          </a:prstGeom>
        </p:spPr>
      </p:pic>
      <p:pic>
        <p:nvPicPr>
          <p:cNvPr id="9" name="Picture 9"/>
          <p:cNvPicPr>
            <a:picLocks noChangeAspect="1"/>
          </p:cNvPicPr>
          <p:nvPr/>
        </p:nvPicPr>
        <p:blipFill>
          <a:blip r:embed="rId6"/>
          <a:srcRect/>
          <a:stretch>
            <a:fillRect/>
          </a:stretch>
        </p:blipFill>
        <p:spPr>
          <a:xfrm>
            <a:off x="15167921" y="6133017"/>
            <a:ext cx="2822084" cy="3641398"/>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846531" y="5846233"/>
            <a:ext cx="3441469" cy="411480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8186">
            <a:off x="15708844" y="8551275"/>
            <a:ext cx="858422" cy="1223140"/>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34375">
            <a:off x="16594217" y="8071142"/>
            <a:ext cx="583575" cy="83151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26567">
            <a:off x="17095492" y="8239611"/>
            <a:ext cx="1004243" cy="143091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Orange Yellow Happy Hippie Word List Game Presentation Party</dc:title>
  <cp:lastModifiedBy>Madeleine Hossie</cp:lastModifiedBy>
  <cp:revision>4</cp:revision>
  <dcterms:created xsi:type="dcterms:W3CDTF">2006-08-16T00:00:00Z</dcterms:created>
  <dcterms:modified xsi:type="dcterms:W3CDTF">2023-05-05T16:18:14Z</dcterms:modified>
  <dc:identifier>DAFgknko2O0</dc:identifier>
</cp:coreProperties>
</file>